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8" r:id="rId2"/>
    <p:sldMasterId id="2147483670" r:id="rId3"/>
  </p:sldMasterIdLst>
  <p:notesMasterIdLst>
    <p:notesMasterId r:id="rId38"/>
  </p:notesMasterIdLst>
  <p:sldIdLst>
    <p:sldId id="326" r:id="rId4"/>
    <p:sldId id="295" r:id="rId5"/>
    <p:sldId id="298" r:id="rId6"/>
    <p:sldId id="332" r:id="rId7"/>
    <p:sldId id="308" r:id="rId8"/>
    <p:sldId id="333" r:id="rId9"/>
    <p:sldId id="334" r:id="rId10"/>
    <p:sldId id="310" r:id="rId11"/>
    <p:sldId id="313" r:id="rId12"/>
    <p:sldId id="364" r:id="rId13"/>
    <p:sldId id="365" r:id="rId14"/>
    <p:sldId id="343" r:id="rId15"/>
    <p:sldId id="366" r:id="rId16"/>
    <p:sldId id="357" r:id="rId17"/>
    <p:sldId id="363" r:id="rId18"/>
    <p:sldId id="324" r:id="rId19"/>
    <p:sldId id="349" r:id="rId20"/>
    <p:sldId id="376" r:id="rId21"/>
    <p:sldId id="350" r:id="rId22"/>
    <p:sldId id="367" r:id="rId23"/>
    <p:sldId id="360" r:id="rId24"/>
    <p:sldId id="368" r:id="rId25"/>
    <p:sldId id="369" r:id="rId26"/>
    <p:sldId id="361" r:id="rId27"/>
    <p:sldId id="331" r:id="rId28"/>
    <p:sldId id="351" r:id="rId29"/>
    <p:sldId id="352" r:id="rId30"/>
    <p:sldId id="374" r:id="rId31"/>
    <p:sldId id="377" r:id="rId32"/>
    <p:sldId id="378" r:id="rId33"/>
    <p:sldId id="372" r:id="rId34"/>
    <p:sldId id="370" r:id="rId35"/>
    <p:sldId id="354"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A9820-905B-4F9A-9C89-45A07194C08A}"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F1EF8-5B64-4815-8AAB-A34B584593BB}" type="slidenum">
              <a:rPr lang="en-US" smtClean="0"/>
              <a:t>‹#›</a:t>
            </a:fld>
            <a:endParaRPr lang="en-US"/>
          </a:p>
        </p:txBody>
      </p:sp>
    </p:spTree>
    <p:extLst>
      <p:ext uri="{BB962C8B-B14F-4D97-AF65-F5344CB8AC3E}">
        <p14:creationId xmlns:p14="http://schemas.microsoft.com/office/powerpoint/2010/main" val="2121266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pPr latinLnBrk="1"/>
            <a:fld id="{525CDCA7-A6CA-427F-ADD4-E0278C45B2CB}" type="datetime1">
              <a:rPr lang="ko-KR" altLang="en-US" smtClean="0">
                <a:solidFill>
                  <a:prstClr val="black">
                    <a:tint val="75000"/>
                  </a:prstClr>
                </a:solidFill>
              </a:rPr>
              <a:t>2024-05-31</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pPr latinLnBrk="1"/>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a:t>
            </a:fld>
            <a:endParaRPr lang="ko-KR" altLang="en-US">
              <a:solidFill>
                <a:prstClr val="black">
                  <a:tint val="75000"/>
                </a:prstClr>
              </a:solidFill>
            </a:endParaRPr>
          </a:p>
        </p:txBody>
      </p:sp>
    </p:spTree>
    <p:extLst>
      <p:ext uri="{BB962C8B-B14F-4D97-AF65-F5344CB8AC3E}">
        <p14:creationId xmlns:p14="http://schemas.microsoft.com/office/powerpoint/2010/main" val="313642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609600" y="6500835"/>
            <a:ext cx="2844800" cy="220641"/>
          </a:xfrm>
        </p:spPr>
        <p:txBody>
          <a:bodyPr/>
          <a:lstStyle/>
          <a:p>
            <a:pPr latinLnBrk="1"/>
            <a:fld id="{8ABD4AFC-D0BC-4F15-9531-74EB0BD48D49}" type="datetime1">
              <a:rPr lang="ko-KR" altLang="en-US" smtClean="0">
                <a:solidFill>
                  <a:prstClr val="black">
                    <a:tint val="75000"/>
                  </a:prstClr>
                </a:solidFill>
              </a:rPr>
              <a:t>2024-05-31</a:t>
            </a:fld>
            <a:endParaRPr lang="ko-KR" altLang="en-US">
              <a:solidFill>
                <a:prstClr val="black">
                  <a:tint val="75000"/>
                </a:prstClr>
              </a:solidFill>
            </a:endParaRPr>
          </a:p>
        </p:txBody>
      </p:sp>
      <p:sp>
        <p:nvSpPr>
          <p:cNvPr id="5" name="바닥글 개체 틀 4"/>
          <p:cNvSpPr>
            <a:spLocks noGrp="1"/>
          </p:cNvSpPr>
          <p:nvPr>
            <p:ph type="ftr" sz="quarter" idx="11"/>
          </p:nvPr>
        </p:nvSpPr>
        <p:spPr>
          <a:xfrm>
            <a:off x="4165600" y="6500835"/>
            <a:ext cx="3860800" cy="220641"/>
          </a:xfrm>
        </p:spPr>
        <p:txBody>
          <a:bodyPr/>
          <a:lstStyle/>
          <a:p>
            <a:pPr latinLnBrk="1"/>
            <a:endParaRPr lang="ko-KR" altLang="en-US">
              <a:solidFill>
                <a:prstClr val="black">
                  <a:tint val="75000"/>
                </a:prstClr>
              </a:solidFill>
            </a:endParaRPr>
          </a:p>
        </p:txBody>
      </p:sp>
      <p:sp>
        <p:nvSpPr>
          <p:cNvPr id="6" name="슬라이드 번호 개체 틀 5"/>
          <p:cNvSpPr>
            <a:spLocks noGrp="1"/>
          </p:cNvSpPr>
          <p:nvPr>
            <p:ph type="sldNum" sz="quarter" idx="12"/>
          </p:nvPr>
        </p:nvSpPr>
        <p:spPr>
          <a:xfrm>
            <a:off x="8737600" y="6500835"/>
            <a:ext cx="2844800" cy="220641"/>
          </a:xfrm>
        </p:spPr>
        <p:txBody>
          <a:bodyPr/>
          <a:lstStyle/>
          <a:p>
            <a:pPr latinLnBrk="1"/>
            <a:fld id="{EE6BC638-39B7-4287-91A7-2A3DDA573295}" type="slidenum">
              <a:rPr lang="ko-KR" altLang="en-US" smtClean="0">
                <a:solidFill>
                  <a:prstClr val="black">
                    <a:tint val="75000"/>
                  </a:prstClr>
                </a:solidFill>
              </a:rPr>
              <a:pPr latinLnBrk="1"/>
              <a:t>‹#›</a:t>
            </a:fld>
            <a:endParaRPr lang="ko-KR" altLang="en-US">
              <a:solidFill>
                <a:prstClr val="black">
                  <a:tint val="75000"/>
                </a:prstClr>
              </a:solidFill>
            </a:endParaRPr>
          </a:p>
        </p:txBody>
      </p:sp>
      <p:sp>
        <p:nvSpPr>
          <p:cNvPr id="11" name="내용 개체 틀 2"/>
          <p:cNvSpPr>
            <a:spLocks noGrp="1"/>
          </p:cNvSpPr>
          <p:nvPr>
            <p:ph idx="1"/>
          </p:nvPr>
        </p:nvSpPr>
        <p:spPr>
          <a:xfrm>
            <a:off x="527382" y="1412776"/>
            <a:ext cx="11203367"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239349" y="87429"/>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extLst>
      <p:ext uri="{BB962C8B-B14F-4D97-AF65-F5344CB8AC3E}">
        <p14:creationId xmlns:p14="http://schemas.microsoft.com/office/powerpoint/2010/main" val="312307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18AA7-E569-4A56-ACD4-DC6311683B9B}" type="datetime1">
              <a:rPr lang="ko-KR" altLang="en-US" smtClean="0"/>
              <a:t>2024-05-31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9C1646-B95F-4273-A198-46B270E823B5}" type="slidenum">
              <a:rPr lang="en-US" smtClean="0"/>
              <a:t>‹#›</a:t>
            </a:fld>
            <a:endParaRPr lang="en-US"/>
          </a:p>
        </p:txBody>
      </p:sp>
    </p:spTree>
    <p:extLst>
      <p:ext uri="{BB962C8B-B14F-4D97-AF65-F5344CB8AC3E}">
        <p14:creationId xmlns:p14="http://schemas.microsoft.com/office/powerpoint/2010/main" val="3706580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pPr latinLnBrk="1"/>
            <a:fld id="{82F42614-5E31-49A1-BBFD-51C3B2095834}" type="datetime1">
              <a:rPr lang="ko-KR" altLang="en-US" smtClean="0">
                <a:solidFill>
                  <a:prstClr val="black">
                    <a:tint val="75000"/>
                  </a:prstClr>
                </a:solidFill>
              </a:rPr>
              <a:t>2024-05-31</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pPr latinLnBrk="1"/>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a:t>
            </a:fld>
            <a:endParaRPr lang="ko-KR" altLang="en-US">
              <a:solidFill>
                <a:prstClr val="black">
                  <a:tint val="75000"/>
                </a:prstClr>
              </a:solidFill>
            </a:endParaRPr>
          </a:p>
        </p:txBody>
      </p:sp>
      <p:sp>
        <p:nvSpPr>
          <p:cNvPr id="6" name="제목 1"/>
          <p:cNvSpPr>
            <a:spLocks noGrp="1"/>
          </p:cNvSpPr>
          <p:nvPr>
            <p:ph type="ctrTitle"/>
          </p:nvPr>
        </p:nvSpPr>
        <p:spPr>
          <a:xfrm>
            <a:off x="2569531" y="2708920"/>
            <a:ext cx="7654927"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293004756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6628F66F-3F85-4E5F-8590-50A073B5D7AD}" type="datetime1">
              <a:rPr lang="ko-KR" altLang="en-US" smtClean="0">
                <a:solidFill>
                  <a:prstClr val="black">
                    <a:tint val="75000"/>
                  </a:prstClr>
                </a:solidFill>
              </a:rPr>
              <a:t>2024-05-31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EE6BC638-39B7-4287-91A7-2A3DDA573295}" type="slidenum">
              <a:rPr lang="ko-KR" altLang="en-US" smtClean="0">
                <a:solidFill>
                  <a:prstClr val="black">
                    <a:tint val="75000"/>
                  </a:prstClr>
                </a:solidFill>
              </a:rPr>
              <a:pPr latinLnBrk="1"/>
              <a:t>‹#›</a:t>
            </a:fld>
            <a:endParaRPr lang="ko-KR" altLang="en-US">
              <a:solidFill>
                <a:prstClr val="black">
                  <a:tint val="75000"/>
                </a:prstClr>
              </a:solidFill>
            </a:endParaRPr>
          </a:p>
        </p:txBody>
      </p:sp>
    </p:spTree>
    <p:extLst>
      <p:ext uri="{BB962C8B-B14F-4D97-AF65-F5344CB8AC3E}">
        <p14:creationId xmlns:p14="http://schemas.microsoft.com/office/powerpoint/2010/main" val="3676399422"/>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4111FCA3-E02D-4DC9-9ED1-9D4DD133E207}" type="datetime1">
              <a:rPr lang="ko-KR" altLang="en-US" smtClean="0">
                <a:solidFill>
                  <a:prstClr val="black">
                    <a:tint val="75000"/>
                  </a:prstClr>
                </a:solidFill>
              </a:rPr>
              <a:t>2024-05-31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EE6BC638-39B7-4287-91A7-2A3DDA573295}" type="slidenum">
              <a:rPr lang="ko-KR" altLang="en-US" smtClean="0">
                <a:solidFill>
                  <a:prstClr val="black">
                    <a:tint val="75000"/>
                  </a:prstClr>
                </a:solidFill>
              </a:rPr>
              <a:pPr latinLnBrk="1"/>
              <a:t>‹#›</a:t>
            </a:fld>
            <a:endParaRPr lang="ko-KR" altLang="en-US">
              <a:solidFill>
                <a:prstClr val="black">
                  <a:tint val="75000"/>
                </a:prstClr>
              </a:solidFill>
            </a:endParaRPr>
          </a:p>
        </p:txBody>
      </p:sp>
    </p:spTree>
    <p:extLst>
      <p:ext uri="{BB962C8B-B14F-4D97-AF65-F5344CB8AC3E}">
        <p14:creationId xmlns:p14="http://schemas.microsoft.com/office/powerpoint/2010/main" val="1531500476"/>
      </p:ext>
    </p:extLst>
  </p:cSld>
  <p:clrMap bg1="lt1" tx1="dk1" bg2="lt2" tx2="dk2" accent1="accent1" accent2="accent2" accent3="accent3" accent4="accent4" accent5="accent5" accent6="accent6" hlink="hlink" folHlink="folHlink"/>
  <p:sldLayoutIdLst>
    <p:sldLayoutId id="2147483669" r:id="rId1"/>
    <p:sldLayoutId id="2147483672" r:id="rId2"/>
  </p:sldLayoutIdLst>
  <p:hf hdr="0" ftr="0" dt="0"/>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8C80E81-DBB7-479A-98A1-252A0D1B2AB5}" type="datetime1">
              <a:rPr lang="ko-KR" altLang="en-US" smtClean="0">
                <a:solidFill>
                  <a:prstClr val="black">
                    <a:tint val="75000"/>
                  </a:prstClr>
                </a:solidFill>
              </a:rPr>
              <a:t>2024-05-31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EE6BC638-39B7-4287-91A7-2A3DDA573295}" type="slidenum">
              <a:rPr lang="ko-KR" altLang="en-US" smtClean="0">
                <a:solidFill>
                  <a:prstClr val="black">
                    <a:tint val="75000"/>
                  </a:prstClr>
                </a:solidFill>
              </a:rPr>
              <a:pPr latinLnBrk="1"/>
              <a:t>‹#›</a:t>
            </a:fld>
            <a:endParaRPr lang="ko-KR" altLang="en-US">
              <a:solidFill>
                <a:prstClr val="black">
                  <a:tint val="75000"/>
                </a:prstClr>
              </a:solidFill>
            </a:endParaRPr>
          </a:p>
        </p:txBody>
      </p:sp>
    </p:spTree>
    <p:extLst>
      <p:ext uri="{BB962C8B-B14F-4D97-AF65-F5344CB8AC3E}">
        <p14:creationId xmlns:p14="http://schemas.microsoft.com/office/powerpoint/2010/main" val="3417806448"/>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jpeg"/><Relationship Id="rId5" Type="http://schemas.microsoft.com/office/2007/relationships/hdphoto" Target="../media/hdphoto2.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a:stretch>
        </a:blipFill>
        <a:effectLst/>
      </p:bgPr>
    </p:bg>
    <p:spTree>
      <p:nvGrpSpPr>
        <p:cNvPr id="1" name=""/>
        <p:cNvGrpSpPr/>
        <p:nvPr/>
      </p:nvGrpSpPr>
      <p:grpSpPr>
        <a:xfrm>
          <a:off x="0" y="0"/>
          <a:ext cx="0" cy="0"/>
          <a:chOff x="0" y="0"/>
          <a:chExt cx="0" cy="0"/>
        </a:xfrm>
      </p:grpSpPr>
      <p:pic>
        <p:nvPicPr>
          <p:cNvPr id="1026" name="Picture 2" descr="Tập tin:Logo HUET.svg – Wikipedia tiếng Việ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336" y="285156"/>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ện Công nghệ Hàng không Vũ tr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846" y="281353"/>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3374" y="716621"/>
            <a:ext cx="8517467" cy="929550"/>
          </a:xfrm>
          <a:prstGeom prst="rect">
            <a:avLst/>
          </a:prstGeom>
        </p:spPr>
        <p:txBody>
          <a:bodyPr wrap="square">
            <a:spAutoFit/>
          </a:bodyPr>
          <a:lstStyle/>
          <a:p>
            <a:pPr indent="457200" algn="ctr">
              <a:lnSpc>
                <a:spcPct val="130000"/>
              </a:lnSpc>
              <a:spcBef>
                <a:spcPts val="600"/>
              </a:spcBef>
              <a:spcAft>
                <a:spcPts val="0"/>
              </a:spcAft>
            </a:pPr>
            <a:r>
              <a:rPr lang="vi-VN"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BÁO CÁO CUỐI KỲ </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indent="457200" algn="ctr">
              <a:lnSpc>
                <a:spcPct val="130000"/>
              </a:lnSpc>
              <a:spcBef>
                <a:spcPts val="600"/>
              </a:spcBef>
              <a:spcAft>
                <a:spcPts val="0"/>
              </a:spcAft>
            </a:pPr>
            <a:r>
              <a:rPr lang="vi-VN"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MÔN HỌC: THIẾT KẾ, TÍCH HỢP VỆ TINH NHỎ VÀ ĐỒ ÁN</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2836982" y="1897436"/>
            <a:ext cx="6518031" cy="524567"/>
          </a:xfrm>
          <a:prstGeom prst="rect">
            <a:avLst/>
          </a:prstGeom>
        </p:spPr>
        <p:txBody>
          <a:bodyPr wrap="square">
            <a:spAutoFit/>
          </a:bodyPr>
          <a:lstStyle/>
          <a:p>
            <a:pPr indent="457200" algn="ctr">
              <a:lnSpc>
                <a:spcPct val="130000"/>
              </a:lnSpc>
              <a:spcBef>
                <a:spcPts val="600"/>
              </a:spcBef>
            </a:pPr>
            <a:r>
              <a:rPr lang="vi-VN"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Đề tài: Thiết kế và chế tạo vệ tinh Cansat</a:t>
            </a:r>
            <a:endPar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11"/>
          <p:cNvSpPr/>
          <p:nvPr/>
        </p:nvSpPr>
        <p:spPr>
          <a:xfrm>
            <a:off x="1753374" y="3033882"/>
            <a:ext cx="6096000" cy="853567"/>
          </a:xfrm>
          <a:prstGeom prst="rect">
            <a:avLst/>
          </a:prstGeom>
        </p:spPr>
        <p:txBody>
          <a:bodyPr>
            <a:spAutoFit/>
          </a:bodyPr>
          <a:lstStyle/>
          <a:p>
            <a:pPr indent="457200">
              <a:lnSpc>
                <a:spcPct val="130000"/>
              </a:lnSpc>
              <a:spcBef>
                <a:spcPts val="600"/>
              </a:spcBef>
            </a:pPr>
            <a:r>
              <a:rPr lang="vi-V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Giảng viên hướng dẫn:</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TS. Nguyễn Văn Thương</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1828800" indent="457200" algn="just">
              <a:lnSpc>
                <a:spcPct val="130000"/>
              </a:lnSpc>
              <a:spcBef>
                <a:spcPts val="600"/>
              </a:spcBef>
              <a:spcAft>
                <a:spcPts val="0"/>
              </a:spcAft>
            </a:pP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KS. Trần Đăng Huy </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p:cNvSpPr/>
          <p:nvPr/>
        </p:nvSpPr>
        <p:spPr>
          <a:xfrm>
            <a:off x="1753374" y="4079154"/>
            <a:ext cx="4141694" cy="853567"/>
          </a:xfrm>
          <a:prstGeom prst="rect">
            <a:avLst/>
          </a:prstGeom>
        </p:spPr>
        <p:txBody>
          <a:bodyPr wrap="square">
            <a:spAutoFit/>
          </a:bodyPr>
          <a:lstStyle/>
          <a:p>
            <a:pPr indent="457200">
              <a:lnSpc>
                <a:spcPct val="130000"/>
              </a:lnSpc>
              <a:spcBef>
                <a:spcPts val="600"/>
              </a:spcBef>
            </a:pPr>
            <a:r>
              <a:rPr lang="vi-V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Nhóm thực hiện: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vi-V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Nhóm 1</a:t>
            </a:r>
          </a:p>
          <a:p>
            <a:pPr indent="457200">
              <a:lnSpc>
                <a:spcPct val="130000"/>
              </a:lnSpc>
              <a:spcBef>
                <a:spcPts val="600"/>
              </a:spcBef>
            </a:pPr>
            <a:r>
              <a:rPr lang="vi-V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Gồm các sinh viên: </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5AB301E-9F0D-DC5F-E1D6-4C7938B62522}"/>
              </a:ext>
            </a:extLst>
          </p:cNvPr>
          <p:cNvSpPr>
            <a:spLocks noGrp="1"/>
          </p:cNvSpPr>
          <p:nvPr>
            <p:ph type="sldNum" sz="quarter" idx="12"/>
          </p:nvPr>
        </p:nvSpPr>
        <p:spPr/>
        <p:txBody>
          <a:bodyPr/>
          <a:lstStyle/>
          <a:p>
            <a:fld id="{E79C1646-B95F-4273-A198-46B270E823B5}" type="slidenum">
              <a:rPr lang="en-US" smtClean="0"/>
              <a:t>1</a:t>
            </a:fld>
            <a:endParaRPr lang="en-US"/>
          </a:p>
        </p:txBody>
      </p:sp>
      <p:sp>
        <p:nvSpPr>
          <p:cNvPr id="4" name="TextBox 3">
            <a:extLst>
              <a:ext uri="{FF2B5EF4-FFF2-40B4-BE49-F238E27FC236}">
                <a16:creationId xmlns:a16="http://schemas.microsoft.com/office/drawing/2014/main" id="{AE7B7BD2-A56A-CB97-21E0-2ED2EB7C45A5}"/>
              </a:ext>
            </a:extLst>
          </p:cNvPr>
          <p:cNvSpPr txBox="1"/>
          <p:nvPr/>
        </p:nvSpPr>
        <p:spPr>
          <a:xfrm>
            <a:off x="4669422" y="4499328"/>
            <a:ext cx="2853153" cy="1894749"/>
          </a:xfrm>
          <a:prstGeom prst="rect">
            <a:avLst/>
          </a:prstGeom>
          <a:noFill/>
        </p:spPr>
        <p:txBody>
          <a:bodyPr wrap="none" rtlCol="0">
            <a:spAutoFit/>
          </a:bodyPr>
          <a:lstStyle/>
          <a:p>
            <a:pPr>
              <a:lnSpc>
                <a:spcPct val="150000"/>
              </a:lnSpc>
            </a:pPr>
            <a:r>
              <a:rPr lang="vi-VN" sz="1600" dirty="0">
                <a:latin typeface="Times New Roman" panose="02020603050405020304" pitchFamily="18" charset="0"/>
                <a:cs typeface="Times New Roman" panose="02020603050405020304" pitchFamily="18" charset="0"/>
              </a:rPr>
              <a:t>Nguyễn Ngọc Thế      20021268</a:t>
            </a:r>
          </a:p>
          <a:p>
            <a:pPr>
              <a:lnSpc>
                <a:spcPct val="150000"/>
              </a:lnSpc>
            </a:pPr>
            <a:r>
              <a:rPr lang="vi-VN" sz="1600" dirty="0">
                <a:latin typeface="Times New Roman" panose="02020603050405020304" pitchFamily="18" charset="0"/>
                <a:cs typeface="Times New Roman" panose="02020603050405020304" pitchFamily="18" charset="0"/>
              </a:rPr>
              <a:t>Hoàng Công Minh      20021238</a:t>
            </a:r>
          </a:p>
          <a:p>
            <a:pPr>
              <a:lnSpc>
                <a:spcPct val="150000"/>
              </a:lnSpc>
            </a:pPr>
            <a:r>
              <a:rPr lang="vi-VN" sz="1600" dirty="0">
                <a:latin typeface="Times New Roman" panose="02020603050405020304" pitchFamily="18" charset="0"/>
                <a:cs typeface="Times New Roman" panose="02020603050405020304" pitchFamily="18" charset="0"/>
              </a:rPr>
              <a:t>Nguyễn Văn Hiếu       20021234</a:t>
            </a:r>
          </a:p>
          <a:p>
            <a:pPr>
              <a:lnSpc>
                <a:spcPct val="150000"/>
              </a:lnSpc>
            </a:pPr>
            <a:r>
              <a:rPr lang="vi-VN" sz="1600" dirty="0">
                <a:latin typeface="Times New Roman" panose="02020603050405020304" pitchFamily="18" charset="0"/>
                <a:cs typeface="Times New Roman" panose="02020603050405020304" pitchFamily="18" charset="0"/>
              </a:rPr>
              <a:t>Ngô Mạnh Đạt            20021227</a:t>
            </a:r>
          </a:p>
          <a:p>
            <a:pPr>
              <a:lnSpc>
                <a:spcPct val="150000"/>
              </a:lnSpc>
            </a:pPr>
            <a:r>
              <a:rPr lang="vi-VN" sz="1600" dirty="0">
                <a:latin typeface="Times New Roman" panose="02020603050405020304" pitchFamily="18" charset="0"/>
                <a:cs typeface="Times New Roman" panose="02020603050405020304" pitchFamily="18" charset="0"/>
              </a:rPr>
              <a:t>Nguyễn Tiến Thành    20020239</a:t>
            </a:r>
          </a:p>
        </p:txBody>
      </p:sp>
      <p:sp>
        <p:nvSpPr>
          <p:cNvPr id="8" name="TextBox 7">
            <a:extLst>
              <a:ext uri="{FF2B5EF4-FFF2-40B4-BE49-F238E27FC236}">
                <a16:creationId xmlns:a16="http://schemas.microsoft.com/office/drawing/2014/main" id="{0BC7F7AD-D90B-5AF5-D61B-53766130F106}"/>
              </a:ext>
            </a:extLst>
          </p:cNvPr>
          <p:cNvSpPr txBox="1"/>
          <p:nvPr/>
        </p:nvSpPr>
        <p:spPr>
          <a:xfrm>
            <a:off x="7921570" y="4494811"/>
            <a:ext cx="3187999" cy="1894749"/>
          </a:xfrm>
          <a:prstGeom prst="rect">
            <a:avLst/>
          </a:prstGeom>
          <a:noFill/>
        </p:spPr>
        <p:txBody>
          <a:bodyPr wrap="square">
            <a:spAutoFit/>
          </a:bodyPr>
          <a:lstStyle/>
          <a:p>
            <a:pPr>
              <a:lnSpc>
                <a:spcPct val="150000"/>
              </a:lnSpc>
            </a:pPr>
            <a:r>
              <a:rPr lang="vi-VN" sz="1600" dirty="0">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Hoàng</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20021235 </a:t>
            </a:r>
          </a:p>
          <a:p>
            <a:pPr>
              <a:lnSpc>
                <a:spcPct val="150000"/>
              </a:lnSpc>
            </a:pPr>
            <a:r>
              <a:rPr lang="en-US" sz="1600" dirty="0">
                <a:latin typeface="Times New Roman" panose="02020603050405020304" pitchFamily="18" charset="0"/>
                <a:cs typeface="Times New Roman" panose="02020603050405020304" pitchFamily="18" charset="0"/>
              </a:rPr>
              <a:t>Bùi Quốc Vinh</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20021277</a:t>
            </a:r>
          </a:p>
          <a:p>
            <a:pPr>
              <a:lnSpc>
                <a:spcPct val="150000"/>
              </a:lnSpc>
            </a:pPr>
            <a:r>
              <a:rPr lang="en-US" sz="1600" dirty="0">
                <a:latin typeface="Times New Roman" panose="02020603050405020304" pitchFamily="18" charset="0"/>
                <a:cs typeface="Times New Roman" panose="02020603050405020304" pitchFamily="18" charset="0"/>
              </a:rPr>
              <a:t>Hoàng </a:t>
            </a:r>
            <a:r>
              <a:rPr lang="vi-VN" sz="1600" dirty="0">
                <a:latin typeface="Times New Roman" panose="02020603050405020304" pitchFamily="18" charset="0"/>
                <a:cs typeface="Times New Roman" panose="02020603050405020304" pitchFamily="18" charset="0"/>
              </a:rPr>
              <a:t>Đức Nguyên	</a:t>
            </a:r>
            <a:r>
              <a:rPr lang="en-US" sz="1600" dirty="0">
                <a:latin typeface="Times New Roman" panose="02020603050405020304" pitchFamily="18" charset="0"/>
                <a:cs typeface="Times New Roman" panose="02020603050405020304" pitchFamily="18" charset="0"/>
              </a:rPr>
              <a:t>20021254 </a:t>
            </a:r>
          </a:p>
          <a:p>
            <a:pPr>
              <a:lnSpc>
                <a:spcPct val="150000"/>
              </a:lnSpc>
            </a:pPr>
            <a:r>
              <a:rPr lang="vi-VN" sz="1600" dirty="0">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Minh </a:t>
            </a:r>
            <a:r>
              <a:rPr lang="vi-VN" sz="1600" dirty="0">
                <a:latin typeface="Times New Roman" panose="02020603050405020304" pitchFamily="18" charset="0"/>
                <a:cs typeface="Times New Roman" panose="02020603050405020304" pitchFamily="18" charset="0"/>
              </a:rPr>
              <a:t>Hiển	</a:t>
            </a:r>
            <a:r>
              <a:rPr lang="en-US" sz="1600" dirty="0">
                <a:latin typeface="Times New Roman" panose="02020603050405020304" pitchFamily="18" charset="0"/>
                <a:cs typeface="Times New Roman" panose="02020603050405020304" pitchFamily="18" charset="0"/>
              </a:rPr>
              <a:t>20021232</a:t>
            </a:r>
          </a:p>
          <a:p>
            <a:pPr>
              <a:lnSpc>
                <a:spcPct val="150000"/>
              </a:lnSpc>
            </a:pPr>
            <a:r>
              <a:rPr lang="vi-VN" sz="1600" dirty="0">
                <a:latin typeface="Times New Roman" panose="02020603050405020304" pitchFamily="18" charset="0"/>
                <a:cs typeface="Times New Roman" panose="02020603050405020304" pitchFamily="18" charset="0"/>
              </a:rPr>
              <a:t>Phùng</a:t>
            </a:r>
            <a:r>
              <a:rPr lang="en-US" sz="1600" dirty="0">
                <a:latin typeface="Times New Roman" panose="02020603050405020304" pitchFamily="18" charset="0"/>
                <a:cs typeface="Times New Roman" panose="02020603050405020304" pitchFamily="18" charset="0"/>
              </a:rPr>
              <a:t> Thanh </a:t>
            </a:r>
            <a:r>
              <a:rPr lang="vi-VN" sz="1600" dirty="0">
                <a:latin typeface="Times New Roman" panose="02020603050405020304" pitchFamily="18" charset="0"/>
                <a:cs typeface="Times New Roman" panose="02020603050405020304" pitchFamily="18" charset="0"/>
              </a:rPr>
              <a:t>Tùng	</a:t>
            </a:r>
            <a:r>
              <a:rPr lang="en-US" sz="1600" dirty="0">
                <a:latin typeface="Times New Roman" panose="02020603050405020304" pitchFamily="18" charset="0"/>
                <a:cs typeface="Times New Roman" panose="02020603050405020304" pitchFamily="18" charset="0"/>
              </a:rPr>
              <a:t>20021275</a:t>
            </a:r>
          </a:p>
        </p:txBody>
      </p:sp>
    </p:spTree>
    <p:extLst>
      <p:ext uri="{BB962C8B-B14F-4D97-AF65-F5344CB8AC3E}">
        <p14:creationId xmlns:p14="http://schemas.microsoft.com/office/powerpoint/2010/main" val="421835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E83A8B-1CE0-63EA-DF2E-653C1A83822E}"/>
              </a:ext>
            </a:extLst>
          </p:cNvPr>
          <p:cNvSpPr txBox="1"/>
          <p:nvPr/>
        </p:nvSpPr>
        <p:spPr>
          <a:xfrm>
            <a:off x="663731" y="1283677"/>
            <a:ext cx="3983783" cy="369332"/>
          </a:xfrm>
          <a:prstGeom prst="rect">
            <a:avLst/>
          </a:prstGeom>
          <a:noFill/>
        </p:spPr>
        <p:txBody>
          <a:bodyPr wrap="none" rtlCol="0">
            <a:spAutoFit/>
          </a:bodyPr>
          <a:lstStyle/>
          <a:p>
            <a:pPr marL="285750" indent="-285750">
              <a:buFont typeface="Wingdings" panose="05000000000000000000" pitchFamily="2" charset="2"/>
              <a:buChar char="q"/>
            </a:pPr>
            <a:r>
              <a:rPr lang="vi-VN" b="1" dirty="0">
                <a:latin typeface="Times New Roman" panose="02020603050405020304" pitchFamily="18" charset="0"/>
                <a:cs typeface="Times New Roman" panose="02020603050405020304" pitchFamily="18" charset="0"/>
              </a:rPr>
              <a:t>Mạch chính và mạch truyền dữ liệu</a:t>
            </a:r>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DC679A7-BA2C-C67B-F191-3FA82C9C16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4724" y="1781279"/>
            <a:ext cx="3226254" cy="1810489"/>
          </a:xfrm>
          <a:prstGeom prst="rect">
            <a:avLst/>
          </a:prstGeom>
          <a:noFill/>
        </p:spPr>
      </p:pic>
      <p:sp>
        <p:nvSpPr>
          <p:cNvPr id="12" name="TextBox 11">
            <a:extLst>
              <a:ext uri="{FF2B5EF4-FFF2-40B4-BE49-F238E27FC236}">
                <a16:creationId xmlns:a16="http://schemas.microsoft.com/office/drawing/2014/main" id="{EB11697D-F365-13F8-1AA4-F214021B66E1}"/>
              </a:ext>
            </a:extLst>
          </p:cNvPr>
          <p:cNvSpPr txBox="1"/>
          <p:nvPr/>
        </p:nvSpPr>
        <p:spPr>
          <a:xfrm>
            <a:off x="2655622" y="3627826"/>
            <a:ext cx="2913658" cy="338554"/>
          </a:xfrm>
          <a:prstGeom prst="rect">
            <a:avLst/>
          </a:prstGeom>
          <a:noFill/>
        </p:spPr>
        <p:txBody>
          <a:bodyPr wrap="square">
            <a:spAutoFit/>
          </a:bodyPr>
          <a:lstStyle/>
          <a:p>
            <a:r>
              <a:rPr lang="pl-PL" sz="1600" i="1" kern="0" dirty="0">
                <a:effectLst/>
                <a:latin typeface="Times New Roman" panose="02020603050405020304" pitchFamily="18" charset="0"/>
                <a:ea typeface="Times New Roman" panose="02020603050405020304" pitchFamily="18" charset="0"/>
              </a:rPr>
              <a:t>Raspberry Pi Zero 2W</a:t>
            </a:r>
            <a:endParaRPr lang="en-US" sz="1600" i="1" dirty="0"/>
          </a:p>
        </p:txBody>
      </p:sp>
      <p:pic>
        <p:nvPicPr>
          <p:cNvPr id="18" name="Picture 17">
            <a:extLst>
              <a:ext uri="{FF2B5EF4-FFF2-40B4-BE49-F238E27FC236}">
                <a16:creationId xmlns:a16="http://schemas.microsoft.com/office/drawing/2014/main" id="{59BA4A40-0D54-0D12-35D9-CED96071F0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970" b="13030"/>
          <a:stretch/>
        </p:blipFill>
        <p:spPr bwMode="auto">
          <a:xfrm>
            <a:off x="1874724" y="4108411"/>
            <a:ext cx="3330322" cy="2034740"/>
          </a:xfrm>
          <a:prstGeom prst="rect">
            <a:avLst/>
          </a:prstGeom>
          <a:noFill/>
          <a:ln>
            <a:noFill/>
          </a:ln>
          <a:extLst>
            <a:ext uri="{53640926-AAD7-44D8-BBD7-CCE9431645EC}">
              <a14:shadowObscured xmlns:a14="http://schemas.microsoft.com/office/drawing/2010/main"/>
            </a:ext>
          </a:extLst>
        </p:spPr>
      </p:pic>
      <p:sp>
        <p:nvSpPr>
          <p:cNvPr id="19" name="Rectangle 18">
            <a:extLst>
              <a:ext uri="{FF2B5EF4-FFF2-40B4-BE49-F238E27FC236}">
                <a16:creationId xmlns:a16="http://schemas.microsoft.com/office/drawing/2014/main" id="{ADA3C2BE-1761-4290-6A60-AF273F80A3F4}"/>
              </a:ext>
            </a:extLst>
          </p:cNvPr>
          <p:cNvSpPr/>
          <p:nvPr/>
        </p:nvSpPr>
        <p:spPr>
          <a:xfrm>
            <a:off x="2571370" y="6143151"/>
            <a:ext cx="2827107" cy="584775"/>
          </a:xfrm>
          <a:prstGeom prst="rect">
            <a:avLst/>
          </a:prstGeom>
        </p:spPr>
        <p:txBody>
          <a:bodyPr wrap="square">
            <a:spAutoFit/>
          </a:bodyPr>
          <a:lstStyle/>
          <a:p>
            <a:r>
              <a:rPr lang="it-IT" sz="1600" i="1" dirty="0">
                <a:solidFill>
                  <a:srgbClr val="000000"/>
                </a:solidFill>
                <a:latin typeface="Times New Roman" panose="02020603050405020304" pitchFamily="18" charset="0"/>
                <a:ea typeface="Calibri" panose="020F0502020204030204" pitchFamily="34" charset="0"/>
              </a:rPr>
              <a:t>GPIO Board mở rộng Raspberry Pi Shield</a:t>
            </a:r>
          </a:p>
        </p:txBody>
      </p:sp>
      <p:pic>
        <p:nvPicPr>
          <p:cNvPr id="20" name="Picture 19">
            <a:extLst>
              <a:ext uri="{FF2B5EF4-FFF2-40B4-BE49-F238E27FC236}">
                <a16:creationId xmlns:a16="http://schemas.microsoft.com/office/drawing/2014/main" id="{9CD22C3F-7CE7-6CF6-A466-71F84CF45F6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8923" y="4177047"/>
            <a:ext cx="1866360" cy="1866360"/>
          </a:xfrm>
          <a:prstGeom prst="rect">
            <a:avLst/>
          </a:prstGeom>
          <a:noFill/>
          <a:ln>
            <a:noFill/>
          </a:ln>
        </p:spPr>
      </p:pic>
      <p:pic>
        <p:nvPicPr>
          <p:cNvPr id="21" name="Picture 20">
            <a:extLst>
              <a:ext uri="{FF2B5EF4-FFF2-40B4-BE49-F238E27FC236}">
                <a16:creationId xmlns:a16="http://schemas.microsoft.com/office/drawing/2014/main" id="{AAF558BE-483C-3784-3514-D34E407129C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86677" y="1653009"/>
            <a:ext cx="2650854" cy="1801991"/>
          </a:xfrm>
          <a:prstGeom prst="rect">
            <a:avLst/>
          </a:prstGeom>
          <a:noFill/>
        </p:spPr>
      </p:pic>
      <p:sp>
        <p:nvSpPr>
          <p:cNvPr id="23" name="TextBox 22">
            <a:extLst>
              <a:ext uri="{FF2B5EF4-FFF2-40B4-BE49-F238E27FC236}">
                <a16:creationId xmlns:a16="http://schemas.microsoft.com/office/drawing/2014/main" id="{B09EF130-9D12-B24E-922B-2BBE7B339F13}"/>
              </a:ext>
            </a:extLst>
          </p:cNvPr>
          <p:cNvSpPr txBox="1"/>
          <p:nvPr/>
        </p:nvSpPr>
        <p:spPr>
          <a:xfrm>
            <a:off x="6961323" y="3523636"/>
            <a:ext cx="3701561" cy="584775"/>
          </a:xfrm>
          <a:prstGeom prst="rect">
            <a:avLst/>
          </a:prstGeom>
          <a:noFill/>
        </p:spPr>
        <p:txBody>
          <a:bodyPr wrap="square">
            <a:spAutoFit/>
          </a:bodyPr>
          <a:lstStyle/>
          <a:p>
            <a:pPr algn="ctr"/>
            <a:r>
              <a:rPr lang="it-IT" sz="1600" i="1" kern="0" dirty="0">
                <a:effectLst/>
                <a:latin typeface="Times New Roman" panose="02020603050405020304" pitchFamily="18" charset="0"/>
                <a:ea typeface="Times New Roman" panose="02020603050405020304" pitchFamily="18" charset="0"/>
              </a:rPr>
              <a:t>Module RF SX1278 Lora E32-433T20D 433Mhz 3000m</a:t>
            </a:r>
            <a:endParaRPr lang="en-US" sz="1600" i="1" dirty="0"/>
          </a:p>
        </p:txBody>
      </p:sp>
      <p:sp>
        <p:nvSpPr>
          <p:cNvPr id="24" name="TextBox 23">
            <a:extLst>
              <a:ext uri="{FF2B5EF4-FFF2-40B4-BE49-F238E27FC236}">
                <a16:creationId xmlns:a16="http://schemas.microsoft.com/office/drawing/2014/main" id="{E352F88A-5667-C96E-C871-B4170CF3AC4E}"/>
              </a:ext>
            </a:extLst>
          </p:cNvPr>
          <p:cNvSpPr txBox="1"/>
          <p:nvPr/>
        </p:nvSpPr>
        <p:spPr>
          <a:xfrm>
            <a:off x="7192854" y="6143151"/>
            <a:ext cx="3238498" cy="374077"/>
          </a:xfrm>
          <a:prstGeom prst="rect">
            <a:avLst/>
          </a:prstGeom>
          <a:noFill/>
        </p:spPr>
        <p:txBody>
          <a:bodyPr wrap="square">
            <a:spAutoFit/>
          </a:bodyPr>
          <a:lstStyle/>
          <a:p>
            <a:pPr marR="0" lvl="1" algn="just">
              <a:lnSpc>
                <a:spcPct val="107000"/>
              </a:lnSpc>
              <a:spcBef>
                <a:spcPts val="0"/>
              </a:spcBef>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Anten 433MHz 3dBi SMA</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24680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E83A8B-1CE0-63EA-DF2E-653C1A83822E}"/>
              </a:ext>
            </a:extLst>
          </p:cNvPr>
          <p:cNvSpPr txBox="1"/>
          <p:nvPr/>
        </p:nvSpPr>
        <p:spPr>
          <a:xfrm>
            <a:off x="663731" y="1283677"/>
            <a:ext cx="2800767" cy="369332"/>
          </a:xfrm>
          <a:prstGeom prst="rect">
            <a:avLst/>
          </a:prstGeom>
          <a:noFill/>
        </p:spPr>
        <p:txBody>
          <a:bodyPr wrap="none" rtlCol="0">
            <a:spAutoFit/>
          </a:bodyPr>
          <a:lstStyle/>
          <a:p>
            <a:pPr marL="285750" indent="-285750">
              <a:buFont typeface="Wingdings" panose="05000000000000000000" pitchFamily="2" charset="2"/>
              <a:buChar char="q"/>
            </a:pPr>
            <a:r>
              <a:rPr lang="vi-VN" b="1" dirty="0">
                <a:latin typeface="Times New Roman" panose="02020603050405020304" pitchFamily="18" charset="0"/>
                <a:cs typeface="Times New Roman" panose="02020603050405020304" pitchFamily="18" charset="0"/>
              </a:rPr>
              <a:t>Hệ thống trạm mặt đất</a:t>
            </a:r>
            <a:endParaRPr lang="en-US" b="1"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9CD22C3F-7CE7-6CF6-A466-71F84CF45F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43370" y="2619511"/>
            <a:ext cx="2386630" cy="2386630"/>
          </a:xfrm>
          <a:prstGeom prst="rect">
            <a:avLst/>
          </a:prstGeom>
          <a:noFill/>
          <a:ln>
            <a:noFill/>
          </a:ln>
        </p:spPr>
      </p:pic>
      <p:pic>
        <p:nvPicPr>
          <p:cNvPr id="21" name="Picture 20">
            <a:extLst>
              <a:ext uri="{FF2B5EF4-FFF2-40B4-BE49-F238E27FC236}">
                <a16:creationId xmlns:a16="http://schemas.microsoft.com/office/drawing/2014/main" id="{AAF558BE-483C-3784-3514-D34E407129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12320" y="2655277"/>
            <a:ext cx="3458284" cy="2350864"/>
          </a:xfrm>
          <a:prstGeom prst="rect">
            <a:avLst/>
          </a:prstGeom>
          <a:noFill/>
        </p:spPr>
      </p:pic>
      <p:sp>
        <p:nvSpPr>
          <p:cNvPr id="23" name="TextBox 22">
            <a:extLst>
              <a:ext uri="{FF2B5EF4-FFF2-40B4-BE49-F238E27FC236}">
                <a16:creationId xmlns:a16="http://schemas.microsoft.com/office/drawing/2014/main" id="{B09EF130-9D12-B24E-922B-2BBE7B339F13}"/>
              </a:ext>
            </a:extLst>
          </p:cNvPr>
          <p:cNvSpPr txBox="1"/>
          <p:nvPr/>
        </p:nvSpPr>
        <p:spPr>
          <a:xfrm>
            <a:off x="4757384" y="5262271"/>
            <a:ext cx="3701561" cy="584775"/>
          </a:xfrm>
          <a:prstGeom prst="rect">
            <a:avLst/>
          </a:prstGeom>
          <a:noFill/>
        </p:spPr>
        <p:txBody>
          <a:bodyPr wrap="square">
            <a:spAutoFit/>
          </a:bodyPr>
          <a:lstStyle/>
          <a:p>
            <a:pPr algn="ctr"/>
            <a:r>
              <a:rPr lang="it-IT" sz="1600" i="1" kern="0" dirty="0">
                <a:effectLst/>
                <a:latin typeface="Times New Roman" panose="02020603050405020304" pitchFamily="18" charset="0"/>
                <a:ea typeface="Times New Roman" panose="02020603050405020304" pitchFamily="18" charset="0"/>
              </a:rPr>
              <a:t>Module RF SX1278 Lora E32-433T20D 433Mhz 3000m</a:t>
            </a:r>
            <a:endParaRPr lang="en-US" sz="1600" i="1" dirty="0"/>
          </a:p>
        </p:txBody>
      </p:sp>
      <p:sp>
        <p:nvSpPr>
          <p:cNvPr id="24" name="TextBox 23">
            <a:extLst>
              <a:ext uri="{FF2B5EF4-FFF2-40B4-BE49-F238E27FC236}">
                <a16:creationId xmlns:a16="http://schemas.microsoft.com/office/drawing/2014/main" id="{E352F88A-5667-C96E-C871-B4170CF3AC4E}"/>
              </a:ext>
            </a:extLst>
          </p:cNvPr>
          <p:cNvSpPr txBox="1"/>
          <p:nvPr/>
        </p:nvSpPr>
        <p:spPr>
          <a:xfrm>
            <a:off x="8458945" y="5290890"/>
            <a:ext cx="3238498" cy="374077"/>
          </a:xfrm>
          <a:prstGeom prst="rect">
            <a:avLst/>
          </a:prstGeom>
          <a:noFill/>
        </p:spPr>
        <p:txBody>
          <a:bodyPr wrap="square">
            <a:spAutoFit/>
          </a:bodyPr>
          <a:lstStyle/>
          <a:p>
            <a:pPr marR="0" lvl="1" algn="just">
              <a:lnSpc>
                <a:spcPct val="107000"/>
              </a:lnSpc>
              <a:spcBef>
                <a:spcPts val="0"/>
              </a:spcBef>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Anten 433MHz 3dBi SMA</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E7A2906-A0CE-069F-5627-5A00A857A6A6}"/>
              </a:ext>
            </a:extLst>
          </p:cNvPr>
          <p:cNvPicPr>
            <a:picLocks noChangeAspect="1"/>
          </p:cNvPicPr>
          <p:nvPr/>
        </p:nvPicPr>
        <p:blipFill>
          <a:blip r:embed="rId6"/>
          <a:stretch>
            <a:fillRect/>
          </a:stretch>
        </p:blipFill>
        <p:spPr>
          <a:xfrm>
            <a:off x="641320" y="2655277"/>
            <a:ext cx="3398234" cy="2350864"/>
          </a:xfrm>
          <a:prstGeom prst="rect">
            <a:avLst/>
          </a:prstGeom>
        </p:spPr>
      </p:pic>
      <p:sp>
        <p:nvSpPr>
          <p:cNvPr id="4" name="Rectangle 3">
            <a:extLst>
              <a:ext uri="{FF2B5EF4-FFF2-40B4-BE49-F238E27FC236}">
                <a16:creationId xmlns:a16="http://schemas.microsoft.com/office/drawing/2014/main" id="{D6C440D3-DA24-8BAB-3789-9414368155BF}"/>
              </a:ext>
            </a:extLst>
          </p:cNvPr>
          <p:cNvSpPr/>
          <p:nvPr/>
        </p:nvSpPr>
        <p:spPr>
          <a:xfrm>
            <a:off x="812472" y="5281935"/>
            <a:ext cx="3227082" cy="584775"/>
          </a:xfrm>
          <a:prstGeom prst="rect">
            <a:avLst/>
          </a:prstGeom>
        </p:spPr>
        <p:txBody>
          <a:bodyPr wrap="square">
            <a:spAutoFit/>
          </a:bodyPr>
          <a:lstStyle/>
          <a:p>
            <a:pPr algn="ctr"/>
            <a:r>
              <a:rPr lang="it-IT" sz="1600" i="1" dirty="0">
                <a:solidFill>
                  <a:srgbClr val="000000"/>
                </a:solidFill>
                <a:latin typeface="Times New Roman" panose="02020603050405020304" pitchFamily="18" charset="0"/>
                <a:ea typeface="Calibri" panose="020F0502020204030204" pitchFamily="34" charset="0"/>
              </a:rPr>
              <a:t>Module chuyển đổi USB-TTL UART CP2102 UNO R3</a:t>
            </a:r>
          </a:p>
        </p:txBody>
      </p:sp>
    </p:spTree>
    <p:extLst>
      <p:ext uri="{BB962C8B-B14F-4D97-AF65-F5344CB8AC3E}">
        <p14:creationId xmlns:p14="http://schemas.microsoft.com/office/powerpoint/2010/main" val="174894546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12</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83F09499-010A-79E1-EC80-ECBD15E62459}"/>
              </a:ext>
            </a:extLst>
          </p:cNvPr>
          <p:cNvSpPr txBox="1"/>
          <p:nvPr/>
        </p:nvSpPr>
        <p:spPr>
          <a:xfrm>
            <a:off x="567016" y="1350483"/>
            <a:ext cx="6097464" cy="369332"/>
          </a:xfrm>
          <a:prstGeom prst="rect">
            <a:avLst/>
          </a:prstGeom>
          <a:noFill/>
        </p:spPr>
        <p:txBody>
          <a:bodyPr wrap="square">
            <a:spAutoFit/>
          </a:bodyPr>
          <a:lstStyle/>
          <a:p>
            <a:pPr marL="285750" indent="-285750">
              <a:buFont typeface="Wingdings" panose="05000000000000000000" pitchFamily="2" charset="2"/>
              <a:buChar char="q"/>
            </a:pPr>
            <a:r>
              <a:rPr lang="vi-VN" b="1" kern="0" dirty="0">
                <a:latin typeface="Times New Roman" panose="02020603050405020304" pitchFamily="18" charset="0"/>
              </a:rPr>
              <a:t>Hệ thống nguồn cấp </a:t>
            </a:r>
            <a:endParaRPr lang="en-US" b="1" dirty="0"/>
          </a:p>
        </p:txBody>
      </p:sp>
      <p:sp>
        <p:nvSpPr>
          <p:cNvPr id="9" name="TextBox 8">
            <a:extLst>
              <a:ext uri="{FF2B5EF4-FFF2-40B4-BE49-F238E27FC236}">
                <a16:creationId xmlns:a16="http://schemas.microsoft.com/office/drawing/2014/main" id="{0B0813A2-086C-33D7-2F64-EFE777BFA1A7}"/>
              </a:ext>
            </a:extLst>
          </p:cNvPr>
          <p:cNvSpPr txBox="1"/>
          <p:nvPr/>
        </p:nvSpPr>
        <p:spPr>
          <a:xfrm>
            <a:off x="0" y="4719083"/>
            <a:ext cx="4696523" cy="670440"/>
          </a:xfrm>
          <a:prstGeom prst="rect">
            <a:avLst/>
          </a:prstGeom>
          <a:noFill/>
        </p:spPr>
        <p:txBody>
          <a:bodyPr wrap="square">
            <a:spAutoFit/>
          </a:bodyPr>
          <a:lstStyle/>
          <a:p>
            <a:pPr marR="0" lvl="1" algn="ctr">
              <a:lnSpc>
                <a:spcPct val="107000"/>
              </a:lnSpc>
              <a:spcBef>
                <a:spcPts val="0"/>
              </a:spcBef>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Pin Lithium Polymer 2 cell 7,4V 8C 800mAh</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220C50E-9BB2-A8EA-2B29-BA0220EDE9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00" b="97000" l="4200" r="93200">
                        <a14:foregroundMark x1="86600" y1="35000" x2="93200" y2="29400"/>
                        <a14:foregroundMark x1="38600" y1="41000" x2="40800" y2="38200"/>
                        <a14:foregroundMark x1="42800" y1="34400" x2="37200" y2="45800"/>
                        <a14:foregroundMark x1="40800" y1="38600" x2="38000" y2="43000"/>
                        <a14:foregroundMark x1="38400" y1="43800" x2="39000" y2="34000"/>
                        <a14:foregroundMark x1="43200" y1="35400" x2="38400" y2="48600"/>
                        <a14:foregroundMark x1="59800" y1="12000" x2="57800" y2="5400"/>
                        <a14:foregroundMark x1="58400" y1="8600" x2="65800" y2="2000"/>
                        <a14:foregroundMark x1="4200" y1="73600" x2="34400" y2="93800"/>
                        <a14:foregroundMark x1="27200" y1="86800" x2="30600" y2="97000"/>
                        <a14:foregroundMark x1="13600" y1="78600" x2="4200" y2="83800"/>
                        <a14:foregroundMark x1="10800" y1="83400" x2="17000" y2="88200"/>
                        <a14:backgroundMark x1="46000" y1="46200" x2="52600" y2="49000"/>
                      </a14:backgroundRemoval>
                    </a14:imgEffect>
                  </a14:imgLayer>
                </a14:imgProps>
              </a:ext>
              <a:ext uri="{28A0092B-C50C-407E-A947-70E740481C1C}">
                <a14:useLocalDpi xmlns:a14="http://schemas.microsoft.com/office/drawing/2010/main" val="0"/>
              </a:ext>
            </a:extLst>
          </a:blip>
          <a:srcRect/>
          <a:stretch>
            <a:fillRect/>
          </a:stretch>
        </p:blipFill>
        <p:spPr bwMode="auto">
          <a:xfrm>
            <a:off x="1437445" y="2270564"/>
            <a:ext cx="2316871" cy="2316871"/>
          </a:xfrm>
          <a:prstGeom prst="rect">
            <a:avLst/>
          </a:prstGeom>
          <a:noFill/>
          <a:ln>
            <a:noFill/>
          </a:ln>
        </p:spPr>
      </p:pic>
      <p:sp>
        <p:nvSpPr>
          <p:cNvPr id="12" name="TextBox 11">
            <a:extLst>
              <a:ext uri="{FF2B5EF4-FFF2-40B4-BE49-F238E27FC236}">
                <a16:creationId xmlns:a16="http://schemas.microsoft.com/office/drawing/2014/main" id="{07169B75-CAD3-B35C-CF2D-920B3996EB24}"/>
              </a:ext>
            </a:extLst>
          </p:cNvPr>
          <p:cNvSpPr txBox="1"/>
          <p:nvPr/>
        </p:nvSpPr>
        <p:spPr>
          <a:xfrm>
            <a:off x="5367281" y="4719083"/>
            <a:ext cx="2985321" cy="374077"/>
          </a:xfrm>
          <a:prstGeom prst="rect">
            <a:avLst/>
          </a:prstGeom>
          <a:noFill/>
        </p:spPr>
        <p:txBody>
          <a:bodyPr wrap="square">
            <a:spAutoFit/>
          </a:bodyPr>
          <a:lstStyle/>
          <a:p>
            <a:pPr marR="0" lvl="1" algn="just">
              <a:lnSpc>
                <a:spcPct val="107000"/>
              </a:lnSpc>
              <a:spcBef>
                <a:spcPts val="0"/>
              </a:spcBef>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BEC UBEC 5V 3A</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3" name="Picture 12" descr="Amazon.com: Maxmoral 1-Pack External 5V 3A UBEC Voltage Regulator Support  2S-5S Receiver Power Supply for RC Airplane Aircraft : Toys &amp; Games">
            <a:extLst>
              <a:ext uri="{FF2B5EF4-FFF2-40B4-BE49-F238E27FC236}">
                <a16:creationId xmlns:a16="http://schemas.microsoft.com/office/drawing/2014/main" id="{77BA1B47-8EBC-343F-58E6-7ADD29EF45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889" b="8222"/>
          <a:stretch/>
        </p:blipFill>
        <p:spPr bwMode="auto">
          <a:xfrm>
            <a:off x="5327679" y="2293916"/>
            <a:ext cx="2907277" cy="2293519"/>
          </a:xfrm>
          <a:prstGeom prst="rect">
            <a:avLst/>
          </a:prstGeom>
          <a:noFill/>
          <a:ln>
            <a:noFill/>
          </a:ln>
          <a:extLst>
            <a:ext uri="{53640926-AAD7-44D8-BBD7-CCE9431645EC}">
              <a14:shadowObscured xmlns:a14="http://schemas.microsoft.com/office/drawing/2010/main"/>
            </a:ext>
          </a:extLst>
        </p:spPr>
      </p:pic>
      <p:pic>
        <p:nvPicPr>
          <p:cNvPr id="1026" name="Picture 2" descr="Cáp dù sạc nhanh kết nối Micro USB Bagi 20cm MS20 - bagi.com.vn">
            <a:extLst>
              <a:ext uri="{FF2B5EF4-FFF2-40B4-BE49-F238E27FC236}">
                <a16:creationId xmlns:a16="http://schemas.microsoft.com/office/drawing/2014/main" id="{A2CA3E41-3486-09C9-5E86-F69F1B0230E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2477" y="2270564"/>
            <a:ext cx="2316871" cy="2316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743531-B88B-71E6-4AAA-237A0957E956}"/>
              </a:ext>
            </a:extLst>
          </p:cNvPr>
          <p:cNvSpPr txBox="1"/>
          <p:nvPr/>
        </p:nvSpPr>
        <p:spPr>
          <a:xfrm>
            <a:off x="8801380" y="4680226"/>
            <a:ext cx="2985321" cy="374077"/>
          </a:xfrm>
          <a:prstGeom prst="rect">
            <a:avLst/>
          </a:prstGeom>
          <a:noFill/>
        </p:spPr>
        <p:txBody>
          <a:bodyPr wrap="square">
            <a:spAutoFit/>
          </a:bodyPr>
          <a:lstStyle/>
          <a:p>
            <a:pPr marR="0" lvl="1" algn="just">
              <a:lnSpc>
                <a:spcPct val="107000"/>
              </a:lnSpc>
              <a:spcBef>
                <a:spcPts val="0"/>
              </a:spcBef>
              <a:spcAft>
                <a:spcPts val="800"/>
              </a:spcAft>
            </a:pPr>
            <a:r>
              <a:rPr lang="vi-VN" i="1" dirty="0">
                <a:latin typeface="Times New Roman" panose="02020603050405020304" pitchFamily="18" charset="0"/>
                <a:ea typeface="Times New Roman" panose="02020603050405020304" pitchFamily="18" charset="0"/>
                <a:cs typeface="Times New Roman" panose="02020603050405020304" pitchFamily="18" charset="0"/>
              </a:rPr>
              <a:t>Chân cắm micro USB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6699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13</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83F09499-010A-79E1-EC80-ECBD15E62459}"/>
              </a:ext>
            </a:extLst>
          </p:cNvPr>
          <p:cNvSpPr txBox="1"/>
          <p:nvPr/>
        </p:nvSpPr>
        <p:spPr>
          <a:xfrm>
            <a:off x="356001" y="1117851"/>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sz="1800" b="1" kern="0" dirty="0">
                <a:effectLst/>
                <a:latin typeface="Times New Roman" panose="02020603050405020304" pitchFamily="18" charset="0"/>
                <a:ea typeface="Times New Roman" panose="02020603050405020304" pitchFamily="18" charset="0"/>
              </a:rPr>
              <a:t>Sơ đồ đấu nối</a:t>
            </a:r>
            <a:endParaRPr lang="en-US" b="1" dirty="0"/>
          </a:p>
        </p:txBody>
      </p:sp>
      <p:pic>
        <p:nvPicPr>
          <p:cNvPr id="10" name="Picture 9">
            <a:extLst>
              <a:ext uri="{FF2B5EF4-FFF2-40B4-BE49-F238E27FC236}">
                <a16:creationId xmlns:a16="http://schemas.microsoft.com/office/drawing/2014/main" id="{E82918D6-7D56-8129-5352-EBB6E840D1E4}"/>
              </a:ext>
            </a:extLst>
          </p:cNvPr>
          <p:cNvPicPr>
            <a:picLocks noChangeAspect="1"/>
          </p:cNvPicPr>
          <p:nvPr/>
        </p:nvPicPr>
        <p:blipFill>
          <a:blip r:embed="rId4"/>
          <a:stretch>
            <a:fillRect/>
          </a:stretch>
        </p:blipFill>
        <p:spPr>
          <a:xfrm>
            <a:off x="1977136" y="1808597"/>
            <a:ext cx="8237726" cy="4452125"/>
          </a:xfrm>
          <a:prstGeom prst="rect">
            <a:avLst/>
          </a:prstGeom>
        </p:spPr>
      </p:pic>
      <p:sp>
        <p:nvSpPr>
          <p:cNvPr id="6" name="TextBox 5">
            <a:extLst>
              <a:ext uri="{FF2B5EF4-FFF2-40B4-BE49-F238E27FC236}">
                <a16:creationId xmlns:a16="http://schemas.microsoft.com/office/drawing/2014/main" id="{12A98961-7A8B-B446-1536-F29FC23956A2}"/>
              </a:ext>
            </a:extLst>
          </p:cNvPr>
          <p:cNvSpPr txBox="1"/>
          <p:nvPr/>
        </p:nvSpPr>
        <p:spPr>
          <a:xfrm>
            <a:off x="356001" y="1439265"/>
            <a:ext cx="2294687" cy="369332"/>
          </a:xfrm>
          <a:prstGeom prst="rect">
            <a:avLst/>
          </a:prstGeom>
          <a:noFill/>
        </p:spPr>
        <p:txBody>
          <a:bodyPr wrap="square" rtlCol="0">
            <a:spAutoFit/>
          </a:bodyPr>
          <a:lstStyle/>
          <a:p>
            <a:pPr marL="285750" indent="-285750">
              <a:buFont typeface="Wingdings" panose="05000000000000000000" pitchFamily="2" charset="2"/>
              <a:buChar char="q"/>
            </a:pPr>
            <a:r>
              <a:rPr lang="vi-VN" u="sng" dirty="0">
                <a:latin typeface="Times New Roman" panose="02020603050405020304" pitchFamily="18" charset="0"/>
                <a:cs typeface="Times New Roman" panose="02020603050405020304" pitchFamily="18" charset="0"/>
              </a:rPr>
              <a:t>Hệ thống Cansat</a:t>
            </a:r>
            <a:endParaRPr lang="en-US"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6815717-5E20-5F3B-59CF-D1206E630850}"/>
              </a:ext>
            </a:extLst>
          </p:cNvPr>
          <p:cNvSpPr txBox="1"/>
          <p:nvPr/>
        </p:nvSpPr>
        <p:spPr>
          <a:xfrm>
            <a:off x="4441957" y="6269796"/>
            <a:ext cx="3697294" cy="369332"/>
          </a:xfrm>
          <a:prstGeom prst="rect">
            <a:avLst/>
          </a:prstGeom>
          <a:noFill/>
        </p:spPr>
        <p:txBody>
          <a:bodyPr wrap="none" rtlCol="0">
            <a:spAutoFit/>
          </a:bodyPr>
          <a:lstStyle/>
          <a:p>
            <a:r>
              <a:rPr lang="vi-VN" i="1" dirty="0">
                <a:latin typeface="Times New Roman" panose="02020603050405020304" pitchFamily="18" charset="0"/>
                <a:cs typeface="Times New Roman" panose="02020603050405020304" pitchFamily="18" charset="0"/>
              </a:rPr>
              <a:t>Kết nối board mở rộng với board gốc </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4533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14</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83F09499-010A-79E1-EC80-ECBD15E62459}"/>
              </a:ext>
            </a:extLst>
          </p:cNvPr>
          <p:cNvSpPr txBox="1"/>
          <p:nvPr/>
        </p:nvSpPr>
        <p:spPr>
          <a:xfrm>
            <a:off x="356001" y="1117851"/>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sz="1800" b="1" kern="0" dirty="0">
                <a:effectLst/>
                <a:latin typeface="Times New Roman" panose="02020603050405020304" pitchFamily="18" charset="0"/>
                <a:ea typeface="Times New Roman" panose="02020603050405020304" pitchFamily="18" charset="0"/>
              </a:rPr>
              <a:t>Sơ đồ đấu nối</a:t>
            </a:r>
            <a:endParaRPr lang="en-US" b="1" dirty="0"/>
          </a:p>
        </p:txBody>
      </p:sp>
      <p:pic>
        <p:nvPicPr>
          <p:cNvPr id="4" name="Picture 3">
            <a:extLst>
              <a:ext uri="{FF2B5EF4-FFF2-40B4-BE49-F238E27FC236}">
                <a16:creationId xmlns:a16="http://schemas.microsoft.com/office/drawing/2014/main" id="{2D858DAC-7331-C0A7-3570-D53134E6493A}"/>
              </a:ext>
            </a:extLst>
          </p:cNvPr>
          <p:cNvPicPr>
            <a:picLocks noChangeAspect="1"/>
          </p:cNvPicPr>
          <p:nvPr/>
        </p:nvPicPr>
        <p:blipFill>
          <a:blip r:embed="rId4"/>
          <a:stretch>
            <a:fillRect/>
          </a:stretch>
        </p:blipFill>
        <p:spPr>
          <a:xfrm>
            <a:off x="288715" y="1874129"/>
            <a:ext cx="7104775" cy="4626706"/>
          </a:xfrm>
          <a:prstGeom prst="rect">
            <a:avLst/>
          </a:prstGeom>
        </p:spPr>
      </p:pic>
      <p:sp>
        <p:nvSpPr>
          <p:cNvPr id="6" name="TextBox 5">
            <a:extLst>
              <a:ext uri="{FF2B5EF4-FFF2-40B4-BE49-F238E27FC236}">
                <a16:creationId xmlns:a16="http://schemas.microsoft.com/office/drawing/2014/main" id="{12A98961-7A8B-B446-1536-F29FC23956A2}"/>
              </a:ext>
            </a:extLst>
          </p:cNvPr>
          <p:cNvSpPr txBox="1"/>
          <p:nvPr/>
        </p:nvSpPr>
        <p:spPr>
          <a:xfrm>
            <a:off x="356001" y="1439265"/>
            <a:ext cx="2294687" cy="369332"/>
          </a:xfrm>
          <a:prstGeom prst="rect">
            <a:avLst/>
          </a:prstGeom>
          <a:noFill/>
        </p:spPr>
        <p:txBody>
          <a:bodyPr wrap="square" rtlCol="0">
            <a:spAutoFit/>
          </a:bodyPr>
          <a:lstStyle/>
          <a:p>
            <a:pPr marL="285750" indent="-285750">
              <a:buFont typeface="Wingdings" panose="05000000000000000000" pitchFamily="2" charset="2"/>
              <a:buChar char="q"/>
            </a:pPr>
            <a:r>
              <a:rPr lang="vi-VN" u="sng" dirty="0">
                <a:latin typeface="Times New Roman" panose="02020603050405020304" pitchFamily="18" charset="0"/>
                <a:cs typeface="Times New Roman" panose="02020603050405020304" pitchFamily="18" charset="0"/>
              </a:rPr>
              <a:t>Hệ thống Cansat</a:t>
            </a:r>
            <a:endParaRPr lang="en-US"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0DB05E7-6B9B-CD66-57CC-CD4808DC5D80}"/>
              </a:ext>
            </a:extLst>
          </p:cNvPr>
          <p:cNvPicPr>
            <a:picLocks noChangeAspect="1"/>
          </p:cNvPicPr>
          <p:nvPr/>
        </p:nvPicPr>
        <p:blipFill>
          <a:blip r:embed="rId5"/>
          <a:stretch>
            <a:fillRect/>
          </a:stretch>
        </p:blipFill>
        <p:spPr>
          <a:xfrm>
            <a:off x="7621330" y="2304953"/>
            <a:ext cx="4482748" cy="3461156"/>
          </a:xfrm>
          <a:prstGeom prst="rect">
            <a:avLst/>
          </a:prstGeom>
        </p:spPr>
      </p:pic>
      <p:sp>
        <p:nvSpPr>
          <p:cNvPr id="11" name="TextBox 10">
            <a:extLst>
              <a:ext uri="{FF2B5EF4-FFF2-40B4-BE49-F238E27FC236}">
                <a16:creationId xmlns:a16="http://schemas.microsoft.com/office/drawing/2014/main" id="{980DDA24-F5CA-8C78-2E2C-7228DCC3735C}"/>
              </a:ext>
            </a:extLst>
          </p:cNvPr>
          <p:cNvSpPr txBox="1"/>
          <p:nvPr/>
        </p:nvSpPr>
        <p:spPr>
          <a:xfrm>
            <a:off x="4644061" y="6505592"/>
            <a:ext cx="3325910" cy="369332"/>
          </a:xfrm>
          <a:prstGeom prst="rect">
            <a:avLst/>
          </a:prstGeom>
          <a:noFill/>
        </p:spPr>
        <p:txBody>
          <a:bodyPr wrap="none" rtlCol="0">
            <a:spAutoFit/>
          </a:bodyPr>
          <a:lstStyle/>
          <a:p>
            <a:r>
              <a:rPr lang="vi-VN" i="1" dirty="0">
                <a:latin typeface="Times New Roman" panose="02020603050405020304" pitchFamily="18" charset="0"/>
                <a:cs typeface="Times New Roman" panose="02020603050405020304" pitchFamily="18" charset="0"/>
              </a:rPr>
              <a:t>Hệ thống sơ đồ đấu nối các mạch </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7821551"/>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15</a:t>
            </a:fld>
            <a:endParaRPr lang="ko-KR" altLang="en-US">
              <a:solidFill>
                <a:prstClr val="black">
                  <a:tint val="75000"/>
                </a:prstClr>
              </a:solidFill>
            </a:endParaRPr>
          </a:p>
        </p:txBody>
      </p:sp>
      <p:pic>
        <p:nvPicPr>
          <p:cNvPr id="11" name="Picture 10">
            <a:extLst>
              <a:ext uri="{FF2B5EF4-FFF2-40B4-BE49-F238E27FC236}">
                <a16:creationId xmlns:a16="http://schemas.microsoft.com/office/drawing/2014/main" id="{AE867DA7-1797-6C78-C03E-CE5FFB715C29}"/>
              </a:ext>
            </a:extLst>
          </p:cNvPr>
          <p:cNvPicPr>
            <a:picLocks noChangeAspect="1"/>
          </p:cNvPicPr>
          <p:nvPr/>
        </p:nvPicPr>
        <p:blipFill>
          <a:blip r:embed="rId4"/>
          <a:stretch>
            <a:fillRect/>
          </a:stretch>
        </p:blipFill>
        <p:spPr>
          <a:xfrm>
            <a:off x="2783210" y="2247947"/>
            <a:ext cx="6485077" cy="3682500"/>
          </a:xfrm>
          <a:prstGeom prst="rect">
            <a:avLst/>
          </a:prstGeom>
        </p:spPr>
      </p:pic>
      <p:sp>
        <p:nvSpPr>
          <p:cNvPr id="4" name="TextBox 3">
            <a:extLst>
              <a:ext uri="{FF2B5EF4-FFF2-40B4-BE49-F238E27FC236}">
                <a16:creationId xmlns:a16="http://schemas.microsoft.com/office/drawing/2014/main" id="{D2F40D61-DA61-05D1-0775-38EB7124F6B2}"/>
              </a:ext>
            </a:extLst>
          </p:cNvPr>
          <p:cNvSpPr txBox="1"/>
          <p:nvPr/>
        </p:nvSpPr>
        <p:spPr>
          <a:xfrm>
            <a:off x="288715" y="1623703"/>
            <a:ext cx="2561018" cy="369332"/>
          </a:xfrm>
          <a:prstGeom prst="rect">
            <a:avLst/>
          </a:prstGeom>
          <a:noFill/>
        </p:spPr>
        <p:txBody>
          <a:bodyPr wrap="square" rtlCol="0">
            <a:spAutoFit/>
          </a:bodyPr>
          <a:lstStyle/>
          <a:p>
            <a:pPr marL="285750" indent="-285750">
              <a:buFont typeface="Wingdings" panose="05000000000000000000" pitchFamily="2" charset="2"/>
              <a:buChar char="q"/>
            </a:pPr>
            <a:r>
              <a:rPr lang="vi-VN" u="sng" dirty="0">
                <a:latin typeface="Times New Roman" panose="02020603050405020304" pitchFamily="18" charset="0"/>
                <a:cs typeface="Times New Roman" panose="02020603050405020304" pitchFamily="18" charset="0"/>
              </a:rPr>
              <a:t>Hệ thống trạm mặt đất</a:t>
            </a:r>
            <a:endParaRPr lang="en-US"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8857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p:cNvGrpSpPr/>
          <p:nvPr/>
        </p:nvGrpSpPr>
        <p:grpSpPr>
          <a:xfrm>
            <a:off x="595997" y="1118230"/>
            <a:ext cx="6680322" cy="492443"/>
            <a:chOff x="4581530" y="2041182"/>
            <a:chExt cx="5927332" cy="492443"/>
          </a:xfrm>
        </p:grpSpPr>
        <p:sp>
          <p:nvSpPr>
            <p:cNvPr id="12" name="Text Box 5"/>
            <p:cNvSpPr txBox="1">
              <a:spLocks noChangeArrowheads="1"/>
            </p:cNvSpPr>
            <p:nvPr/>
          </p:nvSpPr>
          <p:spPr bwMode="auto">
            <a:xfrm>
              <a:off x="5123370" y="2104632"/>
              <a:ext cx="5385492" cy="369332"/>
            </a:xfrm>
            <a:prstGeom prst="rect">
              <a:avLst/>
            </a:prstGeom>
            <a:noFill/>
            <a:ln w="9525">
              <a:noFill/>
              <a:miter lim="800000"/>
              <a:headEnd/>
              <a:tailEnd/>
            </a:ln>
          </p:spPr>
          <p:txBody>
            <a:bodyPr wrap="square">
              <a:spAutoFit/>
            </a:bodyPr>
            <a:lstStyle/>
            <a:p>
              <a:pPr latinLnBrk="1">
                <a:defRPr/>
              </a:pPr>
              <a:r>
                <a:rPr lang="vi-VN" altLang="ko-KR" b="1" u="sng" dirty="0">
                  <a:latin typeface="Times New Roman" panose="02020603050405020304" pitchFamily="18" charset="0"/>
                  <a:ea typeface="맑은 고딕" pitchFamily="50" charset="-127"/>
                  <a:cs typeface="Times New Roman" panose="02020603050405020304" pitchFamily="18" charset="0"/>
                </a:rPr>
                <a:t> Thiết kế khung </a:t>
              </a:r>
              <a:endParaRPr lang="en-US" altLang="ko-KR" b="1" u="sng" dirty="0">
                <a:latin typeface="Times New Roman" panose="02020603050405020304" pitchFamily="18" charset="0"/>
                <a:ea typeface="맑은 고딕" pitchFamily="50" charset="-127"/>
                <a:cs typeface="Times New Roman" panose="02020603050405020304" pitchFamily="18" charset="0"/>
              </a:endParaRPr>
            </a:p>
          </p:txBody>
        </p:sp>
        <p:sp>
          <p:nvSpPr>
            <p:cNvPr id="13" name="TextBox 13"/>
            <p:cNvSpPr txBox="1">
              <a:spLocks noChangeArrowheads="1"/>
            </p:cNvSpPr>
            <p:nvPr/>
          </p:nvSpPr>
          <p:spPr bwMode="auto">
            <a:xfrm>
              <a:off x="4581530" y="2041182"/>
              <a:ext cx="509474" cy="492443"/>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600" b="1" dirty="0">
                  <a:latin typeface="Times New Roman" panose="02020603050405020304" pitchFamily="18" charset="0"/>
                  <a:ea typeface="맑은 고딕" pitchFamily="50" charset="-127"/>
                  <a:cs typeface="Times New Roman" panose="02020603050405020304" pitchFamily="18" charset="0"/>
                </a:rPr>
                <a:t>III</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3901EF59-3238-BFB6-E568-098987269500}"/>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16</a:t>
            </a:fld>
            <a:endParaRPr lang="ko-KR" altLang="en-US">
              <a:solidFill>
                <a:prstClr val="black">
                  <a:tint val="75000"/>
                </a:prstClr>
              </a:solidFill>
            </a:endParaRPr>
          </a:p>
        </p:txBody>
      </p:sp>
      <p:sp>
        <p:nvSpPr>
          <p:cNvPr id="10" name="TextBox 9">
            <a:extLst>
              <a:ext uri="{FF2B5EF4-FFF2-40B4-BE49-F238E27FC236}">
                <a16:creationId xmlns:a16="http://schemas.microsoft.com/office/drawing/2014/main" id="{5A28E26B-04F7-4132-3699-91A5DD24BBD1}"/>
              </a:ext>
            </a:extLst>
          </p:cNvPr>
          <p:cNvSpPr txBox="1"/>
          <p:nvPr/>
        </p:nvSpPr>
        <p:spPr>
          <a:xfrm>
            <a:off x="0" y="1742494"/>
            <a:ext cx="6260858" cy="878895"/>
          </a:xfrm>
          <a:prstGeom prst="rect">
            <a:avLst/>
          </a:prstGeom>
          <a:noFill/>
        </p:spPr>
        <p:txBody>
          <a:bodyPr wrap="square">
            <a:spAutoFit/>
          </a:bodyPr>
          <a:lstStyle/>
          <a:p>
            <a:pPr marL="228600" marR="0" algn="just">
              <a:lnSpc>
                <a:spcPct val="150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Cansat được thiết kế với phần khung chính được làm từ Formex và phần vỏ bao quanh bên ngoài làm từ vỏ lon.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C85E406-DD3C-EED4-4C49-3FD7EACFD292}"/>
              </a:ext>
            </a:extLst>
          </p:cNvPr>
          <p:cNvSpPr txBox="1"/>
          <p:nvPr/>
        </p:nvSpPr>
        <p:spPr>
          <a:xfrm>
            <a:off x="0" y="2753210"/>
            <a:ext cx="5995622" cy="3787383"/>
          </a:xfrm>
          <a:prstGeom prst="rect">
            <a:avLst/>
          </a:prstGeom>
          <a:noFill/>
        </p:spPr>
        <p:txBody>
          <a:bodyPr wrap="square">
            <a:spAutoFit/>
          </a:bodyPr>
          <a:lstStyle/>
          <a:p>
            <a:pPr algn="just">
              <a:lnSpc>
                <a:spcPct val="150000"/>
              </a:lnSpc>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Các linh kiện được cố định với phần khung bằng keo và ốc. Ngoài việc bố trí linh kiện sao cho trọng tâm Cansat ở vị trí phù hợp thì một số cảm biến cần phải được đặt ở vị trí cụ thể:</a:t>
            </a:r>
          </a:p>
          <a:p>
            <a:pPr marL="285750" marR="0" lvl="0" indent="-285750" algn="just">
              <a:lnSpc>
                <a:spcPct val="150000"/>
              </a:lnSpc>
              <a:spcBef>
                <a:spcPts val="0"/>
              </a:spcBef>
              <a:spcAft>
                <a:spcPts val="0"/>
              </a:spcAft>
              <a:buFont typeface="Arial" panose="020B0604020202020204" pitchFamily="34" charset="0"/>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Camera được đặt dưới đáy để hướng chụp ảnh quay xuống mặt đất.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a:lnSpc>
                <a:spcPct val="150000"/>
              </a:lnSpc>
              <a:spcBef>
                <a:spcPts val="0"/>
              </a:spcBef>
              <a:spcAft>
                <a:spcPts val="0"/>
              </a:spcAft>
              <a:buFont typeface="Arial" panose="020B0604020202020204" pitchFamily="34" charset="0"/>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Cảm biến MQ135, GPS và Anten được đặt ở bên ngoài của Cansat để việc thu phát tín hiệu được tốt nhất.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a:lnSpc>
                <a:spcPct val="150000"/>
              </a:lnSpc>
              <a:spcBef>
                <a:spcPts val="0"/>
              </a:spcBef>
              <a:spcAft>
                <a:spcPts val="800"/>
              </a:spcAft>
              <a:buFont typeface="Arial" panose="020B0604020202020204" pitchFamily="34" charset="0"/>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Module MPU6050 nên được đặt ở tâm của Cansat.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55DD7451-7D5B-327A-E6CB-B0516BCA7D2D}"/>
              </a:ext>
            </a:extLst>
          </p:cNvPr>
          <p:cNvPicPr>
            <a:picLocks noChangeAspect="1"/>
          </p:cNvPicPr>
          <p:nvPr/>
        </p:nvPicPr>
        <p:blipFill>
          <a:blip r:embed="rId4"/>
          <a:stretch>
            <a:fillRect/>
          </a:stretch>
        </p:blipFill>
        <p:spPr>
          <a:xfrm>
            <a:off x="6499722" y="1795490"/>
            <a:ext cx="5527422" cy="3673325"/>
          </a:xfrm>
          <a:prstGeom prst="rect">
            <a:avLst/>
          </a:prstGeom>
        </p:spPr>
      </p:pic>
      <p:sp>
        <p:nvSpPr>
          <p:cNvPr id="17" name="TextBox 16">
            <a:extLst>
              <a:ext uri="{FF2B5EF4-FFF2-40B4-BE49-F238E27FC236}">
                <a16:creationId xmlns:a16="http://schemas.microsoft.com/office/drawing/2014/main" id="{8E442C7F-89A7-AA1C-AA6A-DBA207787A0E}"/>
              </a:ext>
            </a:extLst>
          </p:cNvPr>
          <p:cNvSpPr txBox="1"/>
          <p:nvPr/>
        </p:nvSpPr>
        <p:spPr>
          <a:xfrm>
            <a:off x="6415456" y="5468815"/>
            <a:ext cx="6097464" cy="338554"/>
          </a:xfrm>
          <a:prstGeom prst="rect">
            <a:avLst/>
          </a:prstGeom>
          <a:noFill/>
        </p:spPr>
        <p:txBody>
          <a:bodyPr wrap="square">
            <a:spAutoFit/>
          </a:bodyPr>
          <a:lstStyle/>
          <a:p>
            <a:r>
              <a:rPr lang="vi-VN" sz="1600" i="1" kern="0" dirty="0">
                <a:effectLst/>
                <a:latin typeface="Times New Roman" panose="02020603050405020304" pitchFamily="18" charset="0"/>
                <a:ea typeface="Times New Roman" panose="02020603050405020304" pitchFamily="18" charset="0"/>
              </a:rPr>
              <a:t>a) Phần khung </a:t>
            </a:r>
            <a:r>
              <a:rPr lang="vi-VN" sz="1600" i="1" kern="0" dirty="0">
                <a:latin typeface="Times New Roman" panose="02020603050405020304" pitchFamily="18" charset="0"/>
                <a:ea typeface="Times New Roman" panose="02020603050405020304" pitchFamily="18" charset="0"/>
              </a:rPr>
              <a:t>bên trong</a:t>
            </a:r>
            <a:r>
              <a:rPr lang="vi-VN" sz="1600" i="1" kern="0" dirty="0">
                <a:effectLst/>
                <a:latin typeface="Times New Roman" panose="02020603050405020304" pitchFamily="18" charset="0"/>
                <a:ea typeface="Times New Roman" panose="02020603050405020304" pitchFamily="18" charset="0"/>
              </a:rPr>
              <a:t>;                    b) Cansat hoàn chỉnh</a:t>
            </a:r>
            <a:endParaRPr lang="en-US" sz="1600" i="1" dirty="0"/>
          </a:p>
        </p:txBody>
      </p:sp>
    </p:spTree>
    <p:extLst>
      <p:ext uri="{BB962C8B-B14F-4D97-AF65-F5344CB8AC3E}">
        <p14:creationId xmlns:p14="http://schemas.microsoft.com/office/powerpoint/2010/main" val="41167311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17</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83F09499-010A-79E1-EC80-ECBD15E62459}"/>
              </a:ext>
            </a:extLst>
          </p:cNvPr>
          <p:cNvSpPr txBox="1"/>
          <p:nvPr/>
        </p:nvSpPr>
        <p:spPr>
          <a:xfrm>
            <a:off x="288715" y="1349256"/>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b="1" kern="0" dirty="0">
                <a:latin typeface="Times New Roman" panose="02020603050405020304" pitchFamily="18" charset="0"/>
              </a:rPr>
              <a:t>Thiết kế cơ cấu dù</a:t>
            </a:r>
            <a:endParaRPr lang="en-US" b="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283211-5207-4E5A-5584-341ECD29F899}"/>
                  </a:ext>
                </a:extLst>
              </p:cNvPr>
              <p:cNvSpPr txBox="1"/>
              <p:nvPr/>
            </p:nvSpPr>
            <p:spPr>
              <a:xfrm>
                <a:off x="2392" y="1872476"/>
                <a:ext cx="6097464" cy="4168834"/>
              </a:xfrm>
              <a:prstGeom prst="rect">
                <a:avLst/>
              </a:prstGeom>
              <a:noFill/>
            </p:spPr>
            <p:txBody>
              <a:bodyPr wrap="square">
                <a:spAutoFit/>
              </a:bodyPr>
              <a:lstStyle/>
              <a:p>
                <a:pPr marL="228600" marR="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Bán kính dù được tính theo công thức:</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marR="0" indent="22860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 = </m:t>
                    </m:r>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𝑚𝑔</m:t>
                            </m:r>
                          </m:num>
                          <m:den>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𝜋</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𝜌</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𝑣</m:t>
                                </m:r>
                              </m:e>
                              <m:sup>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e>
                    </m:rad>
                  </m:oMath>
                </a14:m>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Trong đó:</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indent="45720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m = </a:t>
                </a:r>
                <a:r>
                  <a:rPr lang="vi-VN" dirty="0">
                    <a:latin typeface="Times New Roman" panose="02020603050405020304" pitchFamily="18" charset="0"/>
                    <a:ea typeface="Times New Roman" panose="02020603050405020304" pitchFamily="18" charset="0"/>
                    <a:cs typeface="Times New Roman" panose="02020603050405020304" pitchFamily="18" charset="0"/>
                  </a:rPr>
                  <a:t>0.286</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kg, là khối lượng của Cansat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indent="22860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g = 9.8 </a:t>
                </a:r>
                <a14:m>
                  <m:oMath xmlns:m="http://schemas.openxmlformats.org/officeDocument/2006/math">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𝑠</m:t>
                        </m:r>
                      </m:e>
                      <m:sup>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là gia tốc trọng trường</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indent="228600" algn="just">
                  <a:lnSpc>
                    <a:spcPct val="107000"/>
                  </a:lnSpc>
                  <a:spcBef>
                    <a:spcPts val="0"/>
                  </a:spcBef>
                  <a:spcAft>
                    <a:spcPts val="800"/>
                  </a:spcAft>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oMath>
                </a14:m>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 1.2, theo giá trị trung bình lực cản của vải dù trong không khí</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indent="228600" algn="just">
                  <a:lnSpc>
                    <a:spcPct val="107000"/>
                  </a:lnSpc>
                  <a:spcBef>
                    <a:spcPts val="0"/>
                  </a:spcBef>
                  <a:spcAft>
                    <a:spcPts val="800"/>
                  </a:spcAft>
                </a:pPr>
                <a14:m>
                  <m:oMath xmlns:m="http://schemas.openxmlformats.org/officeDocument/2006/math">
                    <m:r>
                      <a:rPr lang="vi-VN" sz="1800" i="1">
                        <a:effectLst/>
                        <a:latin typeface="Cambria Math" panose="02040503050406030204" pitchFamily="18" charset="0"/>
                        <a:ea typeface="Times New Roman" panose="02020603050405020304" pitchFamily="18" charset="0"/>
                        <a:cs typeface="Times New Roman" panose="02020603050405020304" pitchFamily="18" charset="0"/>
                      </a:rPr>
                      <m:t>𝜌</m:t>
                    </m:r>
                  </m:oMath>
                </a14:m>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 1.28, theo giá trị mật độ không khí thông thường</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indent="22860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v = 1.5 m/s, là vận tốc rơi của Cansat theo mong muốn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marR="0" algn="just">
                  <a:lnSpc>
                    <a:spcPct val="107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Từ đó, tính ra được bán kính dù cần chế tạo: r = 0.34m.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D283211-5207-4E5A-5584-341ECD29F899}"/>
                  </a:ext>
                </a:extLst>
              </p:cNvPr>
              <p:cNvSpPr txBox="1">
                <a:spLocks noRot="1" noChangeAspect="1" noMove="1" noResize="1" noEditPoints="1" noAdjustHandles="1" noChangeArrowheads="1" noChangeShapeType="1" noTextEdit="1"/>
              </p:cNvSpPr>
              <p:nvPr/>
            </p:nvSpPr>
            <p:spPr>
              <a:xfrm>
                <a:off x="2392" y="1872476"/>
                <a:ext cx="6097464" cy="4168834"/>
              </a:xfrm>
              <a:prstGeom prst="rect">
                <a:avLst/>
              </a:prstGeom>
              <a:blipFill>
                <a:blip r:embed="rId4"/>
                <a:stretch>
                  <a:fillRect t="-731" r="-799" b="-131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154BFA4-0D47-2CF5-3984-56E1BD017A07}"/>
              </a:ext>
            </a:extLst>
          </p:cNvPr>
          <p:cNvPicPr>
            <a:picLocks noChangeAspect="1"/>
          </p:cNvPicPr>
          <p:nvPr/>
        </p:nvPicPr>
        <p:blipFill>
          <a:blip r:embed="rId5"/>
          <a:stretch>
            <a:fillRect/>
          </a:stretch>
        </p:blipFill>
        <p:spPr>
          <a:xfrm>
            <a:off x="6344181" y="2460340"/>
            <a:ext cx="5845427" cy="2531777"/>
          </a:xfrm>
          <a:prstGeom prst="rect">
            <a:avLst/>
          </a:prstGeom>
        </p:spPr>
      </p:pic>
      <p:sp>
        <p:nvSpPr>
          <p:cNvPr id="10" name="TextBox 9">
            <a:extLst>
              <a:ext uri="{FF2B5EF4-FFF2-40B4-BE49-F238E27FC236}">
                <a16:creationId xmlns:a16="http://schemas.microsoft.com/office/drawing/2014/main" id="{5847BFF3-1A57-5FB0-0F74-EA9FF87E74AC}"/>
              </a:ext>
            </a:extLst>
          </p:cNvPr>
          <p:cNvSpPr txBox="1"/>
          <p:nvPr/>
        </p:nvSpPr>
        <p:spPr>
          <a:xfrm>
            <a:off x="8737600" y="4992117"/>
            <a:ext cx="2017344" cy="338554"/>
          </a:xfrm>
          <a:prstGeom prst="rect">
            <a:avLst/>
          </a:prstGeom>
          <a:noFill/>
        </p:spPr>
        <p:txBody>
          <a:bodyPr wrap="square">
            <a:spAutoFit/>
          </a:bodyPr>
          <a:lstStyle/>
          <a:p>
            <a:r>
              <a:rPr lang="vi-VN" sz="1600" i="1" kern="0">
                <a:effectLst/>
                <a:latin typeface="Times New Roman" panose="02020603050405020304" pitchFamily="18" charset="0"/>
                <a:ea typeface="Times New Roman" panose="02020603050405020304" pitchFamily="18" charset="0"/>
              </a:rPr>
              <a:t>Bản vẽ kỹ thuật dù</a:t>
            </a:r>
            <a:endParaRPr lang="en-US" sz="1600" i="1" dirty="0"/>
          </a:p>
        </p:txBody>
      </p:sp>
    </p:spTree>
    <p:extLst>
      <p:ext uri="{BB962C8B-B14F-4D97-AF65-F5344CB8AC3E}">
        <p14:creationId xmlns:p14="http://schemas.microsoft.com/office/powerpoint/2010/main" val="68412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F83DD0-9237-8BEC-2377-FD209288B0FE}"/>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18</a:t>
            </a:fld>
            <a:endParaRPr lang="ko-KR" altLang="en-US">
              <a:solidFill>
                <a:prstClr val="black">
                  <a:tint val="75000"/>
                </a:prstClr>
              </a:solidFill>
            </a:endParaRPr>
          </a:p>
        </p:txBody>
      </p:sp>
      <p:pic>
        <p:nvPicPr>
          <p:cNvPr id="5" name="Picture 2" descr="Tập tin:Logo HUET.svg – Wikipedia tiếng Việt">
            <a:extLst>
              <a:ext uri="{FF2B5EF4-FFF2-40B4-BE49-F238E27FC236}">
                <a16:creationId xmlns:a16="http://schemas.microsoft.com/office/drawing/2014/main" id="{A44030B4-477C-8C1B-970C-94E3E8F784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Viện Công nghệ Hàng không Vũ trụ">
            <a:extLst>
              <a:ext uri="{FF2B5EF4-FFF2-40B4-BE49-F238E27FC236}">
                <a16:creationId xmlns:a16="http://schemas.microsoft.com/office/drawing/2014/main" id="{03813F45-9B36-B076-A418-24AD0429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CFCFE0-6163-43CE-B128-D56428A3ECD5}"/>
              </a:ext>
            </a:extLst>
          </p:cNvPr>
          <p:cNvSpPr txBox="1"/>
          <p:nvPr/>
        </p:nvSpPr>
        <p:spPr>
          <a:xfrm>
            <a:off x="663731" y="1146592"/>
            <a:ext cx="6096000" cy="369332"/>
          </a:xfrm>
          <a:prstGeom prst="rect">
            <a:avLst/>
          </a:prstGeom>
          <a:noFill/>
        </p:spPr>
        <p:txBody>
          <a:bodyPr wrap="square">
            <a:spAutoFit/>
          </a:bodyPr>
          <a:lstStyle/>
          <a:p>
            <a:pPr marL="285750" indent="-285750">
              <a:buFont typeface="Wingdings" panose="05000000000000000000" pitchFamily="2" charset="2"/>
              <a:buChar char="Ø"/>
            </a:pPr>
            <a:r>
              <a:rPr lang="vi-VN" b="1" kern="0" dirty="0">
                <a:latin typeface="Times New Roman" panose="02020603050405020304" pitchFamily="18" charset="0"/>
              </a:rPr>
              <a:t>Thiết kế </a:t>
            </a:r>
            <a:r>
              <a:rPr lang="en-US" b="1" kern="0" dirty="0" err="1">
                <a:latin typeface="Times New Roman" panose="02020603050405020304" pitchFamily="18" charset="0"/>
              </a:rPr>
              <a:t>ống</a:t>
            </a:r>
            <a:r>
              <a:rPr lang="en-US" b="1" kern="0" dirty="0">
                <a:latin typeface="Times New Roman" panose="02020603050405020304" pitchFamily="18" charset="0"/>
              </a:rPr>
              <a:t> </a:t>
            </a:r>
            <a:r>
              <a:rPr lang="en-US" b="1" kern="0" dirty="0" err="1">
                <a:latin typeface="Times New Roman" panose="02020603050405020304" pitchFamily="18" charset="0"/>
              </a:rPr>
              <a:t>thả</a:t>
            </a:r>
            <a:r>
              <a:rPr lang="en-US" b="1" kern="0" dirty="0">
                <a:latin typeface="Times New Roman" panose="02020603050405020304" pitchFamily="18" charset="0"/>
              </a:rPr>
              <a:t> </a:t>
            </a:r>
            <a:r>
              <a:rPr lang="en-US" b="1" kern="0" dirty="0" err="1">
                <a:latin typeface="Times New Roman" panose="02020603050405020304" pitchFamily="18" charset="0"/>
              </a:rPr>
              <a:t>vệ</a:t>
            </a:r>
            <a:r>
              <a:rPr lang="en-US" b="1" kern="0" dirty="0">
                <a:latin typeface="Times New Roman" panose="02020603050405020304" pitchFamily="18" charset="0"/>
              </a:rPr>
              <a:t> </a:t>
            </a:r>
            <a:r>
              <a:rPr lang="en-US" b="1" kern="0" dirty="0" err="1">
                <a:latin typeface="Times New Roman" panose="02020603050405020304" pitchFamily="18" charset="0"/>
              </a:rPr>
              <a:t>tinh</a:t>
            </a:r>
            <a:endParaRPr lang="en-US" b="1" dirty="0"/>
          </a:p>
        </p:txBody>
      </p:sp>
      <p:pic>
        <p:nvPicPr>
          <p:cNvPr id="9" name="Picture 8">
            <a:extLst>
              <a:ext uri="{FF2B5EF4-FFF2-40B4-BE49-F238E27FC236}">
                <a16:creationId xmlns:a16="http://schemas.microsoft.com/office/drawing/2014/main" id="{B3951A4A-83B8-8C10-DC02-70597B6E13A3}"/>
              </a:ext>
            </a:extLst>
          </p:cNvPr>
          <p:cNvPicPr>
            <a:picLocks noChangeAspect="1"/>
          </p:cNvPicPr>
          <p:nvPr/>
        </p:nvPicPr>
        <p:blipFill>
          <a:blip r:embed="rId4"/>
          <a:stretch>
            <a:fillRect/>
          </a:stretch>
        </p:blipFill>
        <p:spPr>
          <a:xfrm>
            <a:off x="6404013" y="2269413"/>
            <a:ext cx="4941730" cy="2652212"/>
          </a:xfrm>
          <a:prstGeom prst="rect">
            <a:avLst/>
          </a:prstGeom>
        </p:spPr>
      </p:pic>
      <p:sp>
        <p:nvSpPr>
          <p:cNvPr id="10" name="TextBox 9">
            <a:extLst>
              <a:ext uri="{FF2B5EF4-FFF2-40B4-BE49-F238E27FC236}">
                <a16:creationId xmlns:a16="http://schemas.microsoft.com/office/drawing/2014/main" id="{979862B8-FAED-D2B5-ECA7-EDA3640086E7}"/>
              </a:ext>
            </a:extLst>
          </p:cNvPr>
          <p:cNvSpPr txBox="1"/>
          <p:nvPr/>
        </p:nvSpPr>
        <p:spPr>
          <a:xfrm>
            <a:off x="7634355" y="4921625"/>
            <a:ext cx="3711388"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Minh họa ống thả vệ tinh</a:t>
            </a:r>
          </a:p>
        </p:txBody>
      </p:sp>
      <p:sp>
        <p:nvSpPr>
          <p:cNvPr id="11" name="TextBox 10">
            <a:extLst>
              <a:ext uri="{FF2B5EF4-FFF2-40B4-BE49-F238E27FC236}">
                <a16:creationId xmlns:a16="http://schemas.microsoft.com/office/drawing/2014/main" id="{CEF90E23-62CD-9256-F6CF-B72346B4F190}"/>
              </a:ext>
            </a:extLst>
          </p:cNvPr>
          <p:cNvSpPr txBox="1"/>
          <p:nvPr/>
        </p:nvSpPr>
        <p:spPr>
          <a:xfrm>
            <a:off x="1038748" y="1855401"/>
            <a:ext cx="4828764" cy="3435556"/>
          </a:xfrm>
          <a:prstGeom prst="rect">
            <a:avLst/>
          </a:prstGeom>
          <a:noFill/>
        </p:spPr>
        <p:txBody>
          <a:bodyPr wrap="square" rtlCol="0">
            <a:spAutoFit/>
          </a:bodyPr>
          <a:lstStyle/>
          <a:p>
            <a:pPr marR="0" lvl="0" algn="just">
              <a:lnSpc>
                <a:spcPct val="107000"/>
              </a:lnSpc>
              <a:spcBef>
                <a:spcPts val="0"/>
              </a:spcBef>
              <a:spcAft>
                <a:spcPts val="0"/>
              </a:spcAft>
            </a:pPr>
            <a:r>
              <a:rPr lang="vi-VN" sz="1800">
                <a:effectLst/>
                <a:latin typeface="Times New Roman" panose="02020603050405020304" pitchFamily="18" charset="0"/>
                <a:ea typeface="DengXian" panose="02010600030101010101" pitchFamily="2" charset="-122"/>
                <a:cs typeface="Times New Roman" panose="02020603050405020304" pitchFamily="18" charset="0"/>
              </a:rPr>
              <a:t>Nguyên lý hoạt động của ống thả vệ tinh như sau:</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DengXian" panose="02010600030101010101" pitchFamily="2" charset="-122"/>
                <a:cs typeface="Times New Roman" panose="02020603050405020304" pitchFamily="18" charset="0"/>
              </a:rPr>
              <a:t>Tại trạng thái ban đầu: Vệ tinh CanSat được đặt bên trong ống thả. Nắp dưới được giữ chặt bởi servo horn, ngăn không cho vệ tinh rơi ra ngoài.</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vi-VN" sz="1800">
                <a:effectLst/>
                <a:latin typeface="Times New Roman" panose="02020603050405020304" pitchFamily="18" charset="0"/>
                <a:ea typeface="DengXian" panose="02010600030101010101" pitchFamily="2" charset="-122"/>
                <a:cs typeface="Times New Roman" panose="02020603050405020304" pitchFamily="18" charset="0"/>
              </a:rPr>
              <a:t>Khi nhận tín hiệu điều khiển từ xa: Servo sẽ quay servo horn theo chiều kim đồng hồ hoặc ngược chiều kim đồng hồ. Nắp dưới sẽ bị đẩy ra và mở ra, vệ tinh CanSat sẽ rơi xuống từ ống thả do trọng lực.</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Tree>
    <p:extLst>
      <p:ext uri="{BB962C8B-B14F-4D97-AF65-F5344CB8AC3E}">
        <p14:creationId xmlns:p14="http://schemas.microsoft.com/office/powerpoint/2010/main" val="123050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19</a:t>
            </a:fld>
            <a:endParaRPr lang="ko-KR" altLang="en-US">
              <a:solidFill>
                <a:prstClr val="black">
                  <a:tint val="75000"/>
                </a:prstClr>
              </a:solidFill>
            </a:endParaRPr>
          </a:p>
        </p:txBody>
      </p:sp>
      <p:sp>
        <p:nvSpPr>
          <p:cNvPr id="4" name="TextBox 3">
            <a:extLst>
              <a:ext uri="{FF2B5EF4-FFF2-40B4-BE49-F238E27FC236}">
                <a16:creationId xmlns:a16="http://schemas.microsoft.com/office/drawing/2014/main" id="{1948A653-C44E-1975-08B5-FBA2F4A87C01}"/>
              </a:ext>
            </a:extLst>
          </p:cNvPr>
          <p:cNvSpPr txBox="1"/>
          <p:nvPr/>
        </p:nvSpPr>
        <p:spPr>
          <a:xfrm>
            <a:off x="115477" y="1310687"/>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b="1" kern="0" dirty="0">
                <a:latin typeface="Times New Roman" panose="02020603050405020304" pitchFamily="18" charset="0"/>
              </a:rPr>
              <a:t>Mô phỏng kết cấu </a:t>
            </a:r>
            <a:endParaRPr lang="en-US" b="1" dirty="0"/>
          </a:p>
        </p:txBody>
      </p:sp>
      <p:sp>
        <p:nvSpPr>
          <p:cNvPr id="6" name="TextBox 5">
            <a:extLst>
              <a:ext uri="{FF2B5EF4-FFF2-40B4-BE49-F238E27FC236}">
                <a16:creationId xmlns:a16="http://schemas.microsoft.com/office/drawing/2014/main" id="{DB9D2C60-416C-2D1D-17A6-04EFC32CA2E4}"/>
              </a:ext>
            </a:extLst>
          </p:cNvPr>
          <p:cNvSpPr txBox="1"/>
          <p:nvPr/>
        </p:nvSpPr>
        <p:spPr>
          <a:xfrm>
            <a:off x="-1" y="2332817"/>
            <a:ext cx="8737601" cy="1294393"/>
          </a:xfrm>
          <a:prstGeom prst="rect">
            <a:avLst/>
          </a:prstGeom>
          <a:noFill/>
        </p:spPr>
        <p:txBody>
          <a:bodyPr wrap="square">
            <a:spAutoFit/>
          </a:bodyPr>
          <a:lstStyle/>
          <a:p>
            <a:pPr marL="228600" marR="0" algn="just">
              <a:lnSpc>
                <a:spcPct val="150000"/>
              </a:lnSpc>
              <a:spcBef>
                <a:spcPts val="0"/>
              </a:spcBef>
              <a:spcAft>
                <a:spcPts val="800"/>
              </a:spcAft>
            </a:pPr>
            <a:r>
              <a:rPr lang="vi-VN" sz="1800" dirty="0">
                <a:effectLst/>
                <a:latin typeface="Times New Roman" panose="02020603050405020304" pitchFamily="18" charset="0"/>
                <a:ea typeface="DengXian" panose="02010600030101010101" pitchFamily="2" charset="-122"/>
                <a:cs typeface="Times New Roman" panose="02020603050405020304" pitchFamily="18" charset="0"/>
              </a:rPr>
              <a:t>	Mô phỏng tìm tần số dao động tự nhiên của Cansat bằng Modal Ansys. Việc thu thập dữ liệu tần số của Cansat và so sánh với tần số của ống phóng Cansat giúp tranh được hiện tượng cộng hưởng không mong muốn.  </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9C097533-A781-EADE-DF91-A81F1C6FE269}"/>
              </a:ext>
            </a:extLst>
          </p:cNvPr>
          <p:cNvSpPr txBox="1"/>
          <p:nvPr/>
        </p:nvSpPr>
        <p:spPr>
          <a:xfrm>
            <a:off x="115477" y="3779366"/>
            <a:ext cx="5113471" cy="1294393"/>
          </a:xfrm>
          <a:prstGeom prst="rect">
            <a:avLst/>
          </a:prstGeom>
          <a:noFill/>
        </p:spPr>
        <p:txBody>
          <a:bodyPr wrap="square">
            <a:spAutoFit/>
          </a:bodyPr>
          <a:lstStyle/>
          <a:p>
            <a:pPr marL="228600" marR="0" algn="just">
              <a:lnSpc>
                <a:spcPct val="150000"/>
              </a:lnSpc>
              <a:spcBef>
                <a:spcPts val="0"/>
              </a:spcBef>
              <a:spcAft>
                <a:spcPts val="800"/>
              </a:spcAft>
            </a:pPr>
            <a:r>
              <a:rPr lang="vi-VN" sz="1800" dirty="0">
                <a:effectLst/>
                <a:latin typeface="Times New Roman" panose="02020603050405020304" pitchFamily="18" charset="0"/>
                <a:ea typeface="DengXian" panose="02010600030101010101" pitchFamily="2" charset="-122"/>
                <a:cs typeface="Times New Roman" panose="02020603050405020304" pitchFamily="18" charset="0"/>
              </a:rPr>
              <a:t>	Dựa vào bảng đối chiếu giữa 2 tần số tự nhiên của bệ phóng và Cansat thấy được bệ phóng và Cansat không xảy ra hiện tượng cộng hưởng.</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11" name="Picture 10">
            <a:extLst>
              <a:ext uri="{FF2B5EF4-FFF2-40B4-BE49-F238E27FC236}">
                <a16:creationId xmlns:a16="http://schemas.microsoft.com/office/drawing/2014/main" id="{2CBF377F-988F-F2A1-24D7-037C73500348}"/>
              </a:ext>
            </a:extLst>
          </p:cNvPr>
          <p:cNvPicPr>
            <a:picLocks noChangeAspect="1"/>
          </p:cNvPicPr>
          <p:nvPr/>
        </p:nvPicPr>
        <p:blipFill>
          <a:blip r:embed="rId4"/>
          <a:stretch>
            <a:fillRect/>
          </a:stretch>
        </p:blipFill>
        <p:spPr>
          <a:xfrm>
            <a:off x="9498572" y="1204364"/>
            <a:ext cx="2017345" cy="4695837"/>
          </a:xfrm>
          <a:prstGeom prst="rect">
            <a:avLst/>
          </a:prstGeom>
        </p:spPr>
      </p:pic>
      <p:pic>
        <p:nvPicPr>
          <p:cNvPr id="13" name="Picture 12">
            <a:extLst>
              <a:ext uri="{FF2B5EF4-FFF2-40B4-BE49-F238E27FC236}">
                <a16:creationId xmlns:a16="http://schemas.microsoft.com/office/drawing/2014/main" id="{DB5FD18B-4C01-CB8A-2BF7-708D3A1CA245}"/>
              </a:ext>
            </a:extLst>
          </p:cNvPr>
          <p:cNvPicPr>
            <a:picLocks noChangeAspect="1"/>
          </p:cNvPicPr>
          <p:nvPr/>
        </p:nvPicPr>
        <p:blipFill>
          <a:blip r:embed="rId5"/>
          <a:stretch>
            <a:fillRect/>
          </a:stretch>
        </p:blipFill>
        <p:spPr>
          <a:xfrm>
            <a:off x="5727030" y="3956026"/>
            <a:ext cx="2941111" cy="930857"/>
          </a:xfrm>
          <a:prstGeom prst="rect">
            <a:avLst/>
          </a:prstGeom>
        </p:spPr>
      </p:pic>
      <p:sp>
        <p:nvSpPr>
          <p:cNvPr id="14" name="TextBox 13">
            <a:extLst>
              <a:ext uri="{FF2B5EF4-FFF2-40B4-BE49-F238E27FC236}">
                <a16:creationId xmlns:a16="http://schemas.microsoft.com/office/drawing/2014/main" id="{7944EB71-3A18-E7CC-146B-F3FBCD31C581}"/>
              </a:ext>
            </a:extLst>
          </p:cNvPr>
          <p:cNvSpPr txBox="1"/>
          <p:nvPr/>
        </p:nvSpPr>
        <p:spPr>
          <a:xfrm>
            <a:off x="9481348" y="5900201"/>
            <a:ext cx="2017344" cy="584775"/>
          </a:xfrm>
          <a:prstGeom prst="rect">
            <a:avLst/>
          </a:prstGeom>
          <a:noFill/>
        </p:spPr>
        <p:txBody>
          <a:bodyPr wrap="square">
            <a:spAutoFit/>
          </a:bodyPr>
          <a:lstStyle/>
          <a:p>
            <a:pPr algn="ctr"/>
            <a:r>
              <a:rPr lang="vi-VN" sz="1600" i="1" kern="0" dirty="0">
                <a:effectLst/>
                <a:latin typeface="Times New Roman" panose="02020603050405020304" pitchFamily="18" charset="0"/>
                <a:ea typeface="Times New Roman" panose="02020603050405020304" pitchFamily="18" charset="0"/>
              </a:rPr>
              <a:t>Tần số dao động tự nhiên của Cansat</a:t>
            </a:r>
            <a:endParaRPr lang="en-US" sz="1600" i="1" dirty="0"/>
          </a:p>
        </p:txBody>
      </p:sp>
      <p:sp>
        <p:nvSpPr>
          <p:cNvPr id="15" name="TextBox 14">
            <a:extLst>
              <a:ext uri="{FF2B5EF4-FFF2-40B4-BE49-F238E27FC236}">
                <a16:creationId xmlns:a16="http://schemas.microsoft.com/office/drawing/2014/main" id="{4D22F2B8-A108-41AA-2EFD-09B9B0FC8DF2}"/>
              </a:ext>
            </a:extLst>
          </p:cNvPr>
          <p:cNvSpPr txBox="1"/>
          <p:nvPr/>
        </p:nvSpPr>
        <p:spPr>
          <a:xfrm>
            <a:off x="5727030" y="4949289"/>
            <a:ext cx="2941111" cy="584775"/>
          </a:xfrm>
          <a:prstGeom prst="rect">
            <a:avLst/>
          </a:prstGeom>
          <a:noFill/>
        </p:spPr>
        <p:txBody>
          <a:bodyPr wrap="square">
            <a:spAutoFit/>
          </a:bodyPr>
          <a:lstStyle/>
          <a:p>
            <a:pPr algn="ctr"/>
            <a:r>
              <a:rPr lang="vi-VN" sz="1600" i="1" kern="0" dirty="0">
                <a:latin typeface="Times New Roman" panose="02020603050405020304" pitchFamily="18" charset="0"/>
              </a:rPr>
              <a:t>Tần số dao động tự nhiên của ống phóng</a:t>
            </a:r>
            <a:endParaRPr lang="en-US" sz="1600" i="1" dirty="0"/>
          </a:p>
        </p:txBody>
      </p:sp>
      <p:sp>
        <p:nvSpPr>
          <p:cNvPr id="17" name="TextBox 16">
            <a:extLst>
              <a:ext uri="{FF2B5EF4-FFF2-40B4-BE49-F238E27FC236}">
                <a16:creationId xmlns:a16="http://schemas.microsoft.com/office/drawing/2014/main" id="{3680D9D6-2B10-7042-37AE-F18040EE9589}"/>
              </a:ext>
            </a:extLst>
          </p:cNvPr>
          <p:cNvSpPr txBox="1"/>
          <p:nvPr/>
        </p:nvSpPr>
        <p:spPr>
          <a:xfrm>
            <a:off x="288715" y="1833817"/>
            <a:ext cx="6096000" cy="369332"/>
          </a:xfrm>
          <a:prstGeom prst="rect">
            <a:avLst/>
          </a:prstGeom>
          <a:noFill/>
        </p:spPr>
        <p:txBody>
          <a:bodyPr wrap="square">
            <a:spAutoFit/>
          </a:bodyPr>
          <a:lstStyle/>
          <a:p>
            <a:pPr marL="285750" indent="-285750">
              <a:buFont typeface="Wingdings" panose="05000000000000000000" pitchFamily="2" charset="2"/>
              <a:buChar char="q"/>
            </a:pPr>
            <a:r>
              <a:rPr lang="vi-VN" sz="1800" i="1" u="sng" kern="0" dirty="0">
                <a:effectLst/>
                <a:latin typeface="Times New Roman" panose="02020603050405020304" pitchFamily="18" charset="0"/>
                <a:ea typeface="DengXian" panose="02010600030101010101" pitchFamily="2" charset="-122"/>
              </a:rPr>
              <a:t>Modal Ansys</a:t>
            </a:r>
            <a:endParaRPr lang="en-US" u="sng" dirty="0"/>
          </a:p>
        </p:txBody>
      </p:sp>
    </p:spTree>
    <p:extLst>
      <p:ext uri="{BB962C8B-B14F-4D97-AF65-F5344CB8AC3E}">
        <p14:creationId xmlns:p14="http://schemas.microsoft.com/office/powerpoint/2010/main" val="5995952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777259">
            <a:off x="-259864" y="2893635"/>
            <a:ext cx="2945423" cy="553998"/>
          </a:xfrm>
          <a:prstGeom prst="rect">
            <a:avLst/>
          </a:prstGeom>
          <a:noFill/>
        </p:spPr>
        <p:txBody>
          <a:bodyPr wrap="square" rtlCol="0" anchor="ctr">
            <a:spAutoFit/>
          </a:bodyPr>
          <a:lstStyle/>
          <a:p>
            <a:pPr algn="ctr" latinLnBrk="1"/>
            <a:r>
              <a:rPr lang="en-US" altLang="ko-KR" sz="3000" b="1" dirty="0">
                <a:solidFill>
                  <a:prstClr val="white"/>
                </a:solidFill>
                <a:effectLst>
                  <a:outerShdw blurRad="63500" algn="ctr" rotWithShape="0">
                    <a:prstClr val="black">
                      <a:alpha val="18000"/>
                    </a:prstClr>
                  </a:outerShdw>
                </a:effectLst>
                <a:latin typeface="Times New Roman" panose="02020603050405020304" pitchFamily="18" charset="0"/>
                <a:ea typeface="맑은 고딕" pitchFamily="50" charset="-127"/>
                <a:cs typeface="Times New Roman" panose="02020603050405020304" pitchFamily="18" charset="0"/>
              </a:rPr>
              <a:t>CONTENTS</a:t>
            </a:r>
            <a:endParaRPr lang="ko-KR" altLang="en-US" sz="3000" b="1" dirty="0">
              <a:solidFill>
                <a:prstClr val="white"/>
              </a:solidFill>
              <a:effectLst>
                <a:outerShdw blurRad="63500" algn="ctr" rotWithShape="0">
                  <a:prstClr val="black">
                    <a:alpha val="18000"/>
                  </a:prstClr>
                </a:outerShdw>
              </a:effectLst>
              <a:latin typeface="Times New Roman" panose="02020603050405020304" pitchFamily="18" charset="0"/>
              <a:ea typeface="맑은 고딕" pitchFamily="50" charset="-127"/>
              <a:cs typeface="Times New Roman" panose="02020603050405020304" pitchFamily="18" charset="0"/>
            </a:endParaRPr>
          </a:p>
        </p:txBody>
      </p:sp>
      <p:grpSp>
        <p:nvGrpSpPr>
          <p:cNvPr id="9" name="그룹 8"/>
          <p:cNvGrpSpPr/>
          <p:nvPr/>
        </p:nvGrpSpPr>
        <p:grpSpPr>
          <a:xfrm>
            <a:off x="4905657" y="2211939"/>
            <a:ext cx="6763674" cy="492443"/>
            <a:chOff x="4507572" y="2041182"/>
            <a:chExt cx="6001290" cy="492443"/>
          </a:xfrm>
        </p:grpSpPr>
        <p:sp>
          <p:nvSpPr>
            <p:cNvPr id="87" name="Text Box 5"/>
            <p:cNvSpPr txBox="1">
              <a:spLocks noChangeArrowheads="1"/>
            </p:cNvSpPr>
            <p:nvPr/>
          </p:nvSpPr>
          <p:spPr bwMode="auto">
            <a:xfrm>
              <a:off x="5123370" y="2104632"/>
              <a:ext cx="5385492" cy="369332"/>
            </a:xfrm>
            <a:prstGeom prst="rect">
              <a:avLst/>
            </a:prstGeom>
            <a:noFill/>
            <a:ln w="9525">
              <a:noFill/>
              <a:miter lim="800000"/>
              <a:headEnd/>
              <a:tailEnd/>
            </a:ln>
          </p:spPr>
          <p:txBody>
            <a:bodyPr wrap="square">
              <a:spAutoFit/>
            </a:bodyPr>
            <a:lstStyle/>
            <a:p>
              <a:pPr latinLnBrk="1">
                <a:defRPr/>
              </a:pPr>
              <a:r>
                <a:rPr lang="vi-VN" altLang="ko-KR" b="1" dirty="0">
                  <a:latin typeface="Times New Roman" panose="02020603050405020304" pitchFamily="18" charset="0"/>
                  <a:ea typeface="맑은 고딕" pitchFamily="50" charset="-127"/>
                  <a:cs typeface="Times New Roman" panose="02020603050405020304" pitchFamily="18" charset="0"/>
                </a:rPr>
                <a:t>  Giới thiệu chung </a:t>
              </a:r>
              <a:endParaRPr lang="en-US" altLang="ko-KR" b="1" dirty="0">
                <a:latin typeface="Times New Roman" panose="02020603050405020304" pitchFamily="18" charset="0"/>
                <a:ea typeface="맑은 고딕" pitchFamily="50" charset="-127"/>
                <a:cs typeface="Times New Roman" panose="02020603050405020304" pitchFamily="18" charset="0"/>
              </a:endParaRPr>
            </a:p>
          </p:txBody>
        </p:sp>
        <p:sp>
          <p:nvSpPr>
            <p:cNvPr id="89" name="TextBox 13"/>
            <p:cNvSpPr txBox="1">
              <a:spLocks noChangeArrowheads="1"/>
            </p:cNvSpPr>
            <p:nvPr/>
          </p:nvSpPr>
          <p:spPr bwMode="auto">
            <a:xfrm>
              <a:off x="4507572" y="2041182"/>
              <a:ext cx="500939" cy="492443"/>
            </a:xfrm>
            <a:prstGeom prst="rect">
              <a:avLst/>
            </a:prstGeom>
            <a:solidFill>
              <a:schemeClr val="accent1">
                <a:lumMod val="40000"/>
                <a:lumOff val="60000"/>
              </a:schemeClr>
            </a:solidFill>
            <a:ln w="9525">
              <a:noFill/>
              <a:miter lim="800000"/>
              <a:headEnd/>
              <a:tailEnd/>
            </a:ln>
          </p:spPr>
          <p:txBody>
            <a:bodyPr wrap="none">
              <a:spAutoFit/>
            </a:bodyPr>
            <a:lstStyle/>
            <a:p>
              <a:pPr algn="ctr" latinLnBrk="1"/>
              <a:r>
                <a:rPr lang="vi-VN" altLang="ko-KR" sz="2600" b="1">
                  <a:latin typeface="Times New Roman" panose="02020603050405020304" pitchFamily="18" charset="0"/>
                  <a:ea typeface="맑은 고딕" pitchFamily="50" charset="-127"/>
                  <a:cs typeface="Times New Roman" panose="02020603050405020304" pitchFamily="18" charset="0"/>
                </a:rPr>
                <a:t>  I </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grpSp>
      <p:pic>
        <p:nvPicPr>
          <p:cNvPr id="32"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그룹 8"/>
          <p:cNvGrpSpPr/>
          <p:nvPr/>
        </p:nvGrpSpPr>
        <p:grpSpPr>
          <a:xfrm>
            <a:off x="4902080" y="5052345"/>
            <a:ext cx="6680320" cy="684326"/>
            <a:chOff x="4581530" y="2041182"/>
            <a:chExt cx="5927332" cy="684326"/>
          </a:xfrm>
        </p:grpSpPr>
        <p:sp>
          <p:nvSpPr>
            <p:cNvPr id="41" name="Text Box 5"/>
            <p:cNvSpPr txBox="1">
              <a:spLocks noChangeArrowheads="1"/>
            </p:cNvSpPr>
            <p:nvPr/>
          </p:nvSpPr>
          <p:spPr bwMode="auto">
            <a:xfrm>
              <a:off x="5123370" y="2102737"/>
              <a:ext cx="5385492" cy="369332"/>
            </a:xfrm>
            <a:prstGeom prst="rect">
              <a:avLst/>
            </a:prstGeom>
            <a:noFill/>
            <a:ln w="9525">
              <a:noFill/>
              <a:miter lim="800000"/>
              <a:headEnd/>
              <a:tailEnd/>
            </a:ln>
          </p:spPr>
          <p:txBody>
            <a:bodyPr wrap="square">
              <a:spAutoFit/>
            </a:bodyPr>
            <a:lstStyle/>
            <a:p>
              <a:pPr latinLnBrk="1">
                <a:defRPr/>
              </a:pPr>
              <a:r>
                <a:rPr lang="vi-VN" altLang="ko-KR" b="1" dirty="0">
                  <a:latin typeface="Times New Roman" panose="02020603050405020304" pitchFamily="18" charset="0"/>
                  <a:ea typeface="맑은 고딕" pitchFamily="50" charset="-127"/>
                  <a:cs typeface="Times New Roman" panose="02020603050405020304" pitchFamily="18" charset="0"/>
                </a:rPr>
                <a:t>    Kết Luận </a:t>
              </a:r>
              <a:endParaRPr lang="en-US" altLang="ko-KR" b="1" dirty="0">
                <a:latin typeface="Times New Roman" panose="02020603050405020304" pitchFamily="18" charset="0"/>
                <a:ea typeface="맑은 고딕" pitchFamily="50" charset="-127"/>
                <a:cs typeface="Times New Roman" panose="02020603050405020304" pitchFamily="18" charset="0"/>
              </a:endParaRPr>
            </a:p>
          </p:txBody>
        </p:sp>
        <p:sp>
          <p:nvSpPr>
            <p:cNvPr id="42" name="Text Box 11"/>
            <p:cNvSpPr txBox="1">
              <a:spLocks noChangeArrowheads="1"/>
            </p:cNvSpPr>
            <p:nvPr/>
          </p:nvSpPr>
          <p:spPr bwMode="auto">
            <a:xfrm>
              <a:off x="5177978" y="2479287"/>
              <a:ext cx="3138438" cy="246221"/>
            </a:xfrm>
            <a:prstGeom prst="rect">
              <a:avLst/>
            </a:prstGeom>
            <a:noFill/>
            <a:ln w="9525">
              <a:noFill/>
              <a:miter lim="800000"/>
              <a:headEnd/>
              <a:tailEnd/>
            </a:ln>
            <a:effectLst/>
          </p:spPr>
          <p:txBody>
            <a:bodyPr wrap="square" anchor="ctr">
              <a:spAutoFit/>
            </a:bodyPr>
            <a:lstStyle/>
            <a:p>
              <a:pPr latinLnBrk="1">
                <a:lnSpc>
                  <a:spcPts val="1200"/>
                </a:lnSpc>
                <a:defRPr/>
              </a:pPr>
              <a:endParaRPr lang="en-US" altLang="ko-KR" sz="1100" dirty="0">
                <a:latin typeface="Calibri"/>
                <a:ea typeface="맑은 고딕" pitchFamily="50" charset="-127"/>
                <a:cs typeface="굴림" pitchFamily="50" charset="-127"/>
              </a:endParaRPr>
            </a:p>
          </p:txBody>
        </p:sp>
        <p:sp>
          <p:nvSpPr>
            <p:cNvPr id="46" name="TextBox 13"/>
            <p:cNvSpPr txBox="1">
              <a:spLocks noChangeArrowheads="1"/>
            </p:cNvSpPr>
            <p:nvPr/>
          </p:nvSpPr>
          <p:spPr bwMode="auto">
            <a:xfrm>
              <a:off x="4581530" y="2041182"/>
              <a:ext cx="492406" cy="492443"/>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600" b="1" dirty="0">
                  <a:latin typeface="Times New Roman" panose="02020603050405020304" pitchFamily="18" charset="0"/>
                  <a:ea typeface="맑은 고딕" pitchFamily="50" charset="-127"/>
                  <a:cs typeface="Times New Roman" panose="02020603050405020304" pitchFamily="18" charset="0"/>
                </a:rPr>
                <a:t>IV</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grpSp>
      <p:cxnSp>
        <p:nvCxnSpPr>
          <p:cNvPr id="23" name="Straight Connector 22"/>
          <p:cNvCxnSpPr/>
          <p:nvPr/>
        </p:nvCxnSpPr>
        <p:spPr>
          <a:xfrm>
            <a:off x="5767095" y="2644721"/>
            <a:ext cx="1147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67095" y="5490450"/>
            <a:ext cx="1049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8"/>
          <p:cNvGrpSpPr/>
          <p:nvPr/>
        </p:nvGrpSpPr>
        <p:grpSpPr>
          <a:xfrm>
            <a:off x="4902078" y="3235669"/>
            <a:ext cx="6680322" cy="492443"/>
            <a:chOff x="4581530" y="2041182"/>
            <a:chExt cx="5927332" cy="492443"/>
          </a:xfrm>
        </p:grpSpPr>
        <p:sp>
          <p:nvSpPr>
            <p:cNvPr id="26" name="Text Box 5"/>
            <p:cNvSpPr txBox="1">
              <a:spLocks noChangeArrowheads="1"/>
            </p:cNvSpPr>
            <p:nvPr/>
          </p:nvSpPr>
          <p:spPr bwMode="auto">
            <a:xfrm>
              <a:off x="5123370" y="2104632"/>
              <a:ext cx="5385492" cy="369332"/>
            </a:xfrm>
            <a:prstGeom prst="rect">
              <a:avLst/>
            </a:prstGeom>
            <a:noFill/>
            <a:ln w="9525">
              <a:noFill/>
              <a:miter lim="800000"/>
              <a:headEnd/>
              <a:tailEnd/>
            </a:ln>
          </p:spPr>
          <p:txBody>
            <a:bodyPr wrap="square">
              <a:spAutoFit/>
            </a:bodyPr>
            <a:lstStyle/>
            <a:p>
              <a:pPr latinLnBrk="1">
                <a:defRPr/>
              </a:pPr>
              <a:r>
                <a:rPr lang="vi-VN" altLang="ko-KR" b="1" dirty="0">
                  <a:latin typeface="Times New Roman" panose="02020603050405020304" pitchFamily="18" charset="0"/>
                  <a:ea typeface="맑은 고딕" pitchFamily="50" charset="-127"/>
                  <a:cs typeface="Times New Roman" panose="02020603050405020304" pitchFamily="18" charset="0"/>
                </a:rPr>
                <a:t>    Thiết kế hệ thống cảm biến   </a:t>
              </a:r>
              <a:endParaRPr lang="en-US" altLang="ko-KR" b="1" dirty="0">
                <a:latin typeface="Times New Roman" panose="02020603050405020304" pitchFamily="18" charset="0"/>
                <a:ea typeface="맑은 고딕" pitchFamily="50" charset="-127"/>
                <a:cs typeface="Times New Roman" panose="02020603050405020304" pitchFamily="18" charset="0"/>
              </a:endParaRPr>
            </a:p>
          </p:txBody>
        </p:sp>
        <p:sp>
          <p:nvSpPr>
            <p:cNvPr id="28" name="TextBox 13"/>
            <p:cNvSpPr txBox="1">
              <a:spLocks noChangeArrowheads="1"/>
            </p:cNvSpPr>
            <p:nvPr/>
          </p:nvSpPr>
          <p:spPr bwMode="auto">
            <a:xfrm>
              <a:off x="4581530" y="2041182"/>
              <a:ext cx="542187" cy="492443"/>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600" b="1">
                  <a:latin typeface="Times New Roman" panose="02020603050405020304" pitchFamily="18" charset="0"/>
                  <a:ea typeface="맑은 고딕" pitchFamily="50" charset="-127"/>
                  <a:cs typeface="Times New Roman" panose="02020603050405020304" pitchFamily="18" charset="0"/>
                </a:rPr>
                <a:t> II </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grpSp>
      <p:cxnSp>
        <p:nvCxnSpPr>
          <p:cNvPr id="3" name="Straight Connector 2"/>
          <p:cNvCxnSpPr/>
          <p:nvPr/>
        </p:nvCxnSpPr>
        <p:spPr>
          <a:xfrm>
            <a:off x="5857314" y="3625463"/>
            <a:ext cx="2114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7D11B95-DD9F-0FE7-75DA-C458143671C6}"/>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a:t>
            </a:fld>
            <a:endParaRPr lang="ko-KR" altLang="en-US" dirty="0">
              <a:solidFill>
                <a:prstClr val="black">
                  <a:tint val="75000"/>
                </a:prstClr>
              </a:solidFill>
            </a:endParaRPr>
          </a:p>
        </p:txBody>
      </p:sp>
      <p:sp>
        <p:nvSpPr>
          <p:cNvPr id="4" name="Text Box 5">
            <a:extLst>
              <a:ext uri="{FF2B5EF4-FFF2-40B4-BE49-F238E27FC236}">
                <a16:creationId xmlns:a16="http://schemas.microsoft.com/office/drawing/2014/main" id="{542FEA4C-0534-B6A7-E5D8-CF456C43F3AD}"/>
              </a:ext>
            </a:extLst>
          </p:cNvPr>
          <p:cNvSpPr txBox="1">
            <a:spLocks noChangeArrowheads="1"/>
          </p:cNvSpPr>
          <p:nvPr/>
        </p:nvSpPr>
        <p:spPr bwMode="auto">
          <a:xfrm>
            <a:off x="5512752" y="4213280"/>
            <a:ext cx="6069648" cy="369332"/>
          </a:xfrm>
          <a:prstGeom prst="rect">
            <a:avLst/>
          </a:prstGeom>
          <a:noFill/>
          <a:ln w="9525">
            <a:noFill/>
            <a:miter lim="800000"/>
            <a:headEnd/>
            <a:tailEnd/>
          </a:ln>
        </p:spPr>
        <p:txBody>
          <a:bodyPr wrap="square">
            <a:spAutoFit/>
          </a:bodyPr>
          <a:lstStyle/>
          <a:p>
            <a:pPr latinLnBrk="1">
              <a:defRPr/>
            </a:pPr>
            <a:r>
              <a:rPr lang="vi-VN" altLang="ko-KR" b="1" dirty="0">
                <a:latin typeface="Times New Roman" panose="02020603050405020304" pitchFamily="18" charset="0"/>
                <a:ea typeface="맑은 고딕" pitchFamily="50" charset="-127"/>
                <a:cs typeface="Times New Roman" panose="02020603050405020304" pitchFamily="18" charset="0"/>
              </a:rPr>
              <a:t>    Thiết kế khung   </a:t>
            </a:r>
            <a:endParaRPr lang="en-US" altLang="ko-KR" b="1" dirty="0">
              <a:latin typeface="Times New Roman" panose="02020603050405020304" pitchFamily="18" charset="0"/>
              <a:ea typeface="맑은 고딕" pitchFamily="50" charset="-127"/>
              <a:cs typeface="Times New Roman" panose="02020603050405020304" pitchFamily="18" charset="0"/>
            </a:endParaRPr>
          </a:p>
        </p:txBody>
      </p:sp>
      <p:sp>
        <p:nvSpPr>
          <p:cNvPr id="5" name="TextBox 13">
            <a:extLst>
              <a:ext uri="{FF2B5EF4-FFF2-40B4-BE49-F238E27FC236}">
                <a16:creationId xmlns:a16="http://schemas.microsoft.com/office/drawing/2014/main" id="{35307B5C-03B5-37EB-F0A0-1248F9C8BDBD}"/>
              </a:ext>
            </a:extLst>
          </p:cNvPr>
          <p:cNvSpPr txBox="1">
            <a:spLocks noChangeArrowheads="1"/>
          </p:cNvSpPr>
          <p:nvPr/>
        </p:nvSpPr>
        <p:spPr bwMode="auto">
          <a:xfrm>
            <a:off x="4902078" y="4149830"/>
            <a:ext cx="740908" cy="492443"/>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600" b="1" dirty="0">
                <a:latin typeface="Times New Roman" panose="02020603050405020304" pitchFamily="18" charset="0"/>
                <a:ea typeface="맑은 고딕" pitchFamily="50" charset="-127"/>
                <a:cs typeface="Times New Roman" panose="02020603050405020304" pitchFamily="18" charset="0"/>
              </a:rPr>
              <a:t> III </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cxnSp>
        <p:nvCxnSpPr>
          <p:cNvPr id="8" name="Straight Connector 7">
            <a:extLst>
              <a:ext uri="{FF2B5EF4-FFF2-40B4-BE49-F238E27FC236}">
                <a16:creationId xmlns:a16="http://schemas.microsoft.com/office/drawing/2014/main" id="{A76EA0F5-0EAE-816F-83D0-F72A434D5C43}"/>
              </a:ext>
            </a:extLst>
          </p:cNvPr>
          <p:cNvCxnSpPr>
            <a:cxnSpLocks/>
          </p:cNvCxnSpPr>
          <p:nvPr/>
        </p:nvCxnSpPr>
        <p:spPr>
          <a:xfrm>
            <a:off x="5758960" y="4582612"/>
            <a:ext cx="1759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57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20</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9FC91513-3B2E-7515-C186-B10AFEA6ECA1}"/>
              </a:ext>
            </a:extLst>
          </p:cNvPr>
          <p:cNvSpPr txBox="1"/>
          <p:nvPr/>
        </p:nvSpPr>
        <p:spPr>
          <a:xfrm>
            <a:off x="162393" y="1131856"/>
            <a:ext cx="6096000" cy="369332"/>
          </a:xfrm>
          <a:prstGeom prst="rect">
            <a:avLst/>
          </a:prstGeom>
          <a:noFill/>
        </p:spPr>
        <p:txBody>
          <a:bodyPr wrap="square">
            <a:spAutoFit/>
          </a:bodyPr>
          <a:lstStyle/>
          <a:p>
            <a:pPr marL="285750" indent="-285750">
              <a:buFont typeface="Wingdings" panose="05000000000000000000" pitchFamily="2" charset="2"/>
              <a:buChar char="q"/>
            </a:pPr>
            <a:r>
              <a:rPr lang="vi-VN" sz="1800" i="1" u="sng" kern="0" dirty="0">
                <a:effectLst/>
                <a:latin typeface="Times New Roman" panose="02020603050405020304" pitchFamily="18" charset="0"/>
                <a:ea typeface="DengXian" panose="02010600030101010101" pitchFamily="2" charset="-122"/>
              </a:rPr>
              <a:t>Vibration Random Ansys</a:t>
            </a:r>
            <a:endParaRPr lang="en-US" u="sng" dirty="0"/>
          </a:p>
        </p:txBody>
      </p:sp>
      <p:pic>
        <p:nvPicPr>
          <p:cNvPr id="8" name="Picture 7" descr="A screenshot of a computer&#10;&#10;Description automatically generated">
            <a:extLst>
              <a:ext uri="{FF2B5EF4-FFF2-40B4-BE49-F238E27FC236}">
                <a16:creationId xmlns:a16="http://schemas.microsoft.com/office/drawing/2014/main" id="{EB7D4937-ECD8-CDB3-18BB-2057D3EDE306}"/>
              </a:ext>
            </a:extLst>
          </p:cNvPr>
          <p:cNvPicPr>
            <a:picLocks noChangeAspect="1"/>
          </p:cNvPicPr>
          <p:nvPr/>
        </p:nvPicPr>
        <p:blipFill rotWithShape="1">
          <a:blip r:embed="rId4"/>
          <a:srcRect b="5916"/>
          <a:stretch/>
        </p:blipFill>
        <p:spPr bwMode="auto">
          <a:xfrm>
            <a:off x="288715" y="2135256"/>
            <a:ext cx="5532114" cy="2744475"/>
          </a:xfrm>
          <a:prstGeom prst="rect">
            <a:avLst/>
          </a:prstGeom>
          <a:ln>
            <a:noFill/>
          </a:ln>
          <a:extLst>
            <a:ext uri="{53640926-AAD7-44D8-BBD7-CCE9431645EC}">
              <a14:shadowObscured xmlns:a14="http://schemas.microsoft.com/office/drawing/2010/main"/>
            </a:ext>
          </a:extLst>
        </p:spPr>
      </p:pic>
      <p:pic>
        <p:nvPicPr>
          <p:cNvPr id="10" name="Picture 9" descr="A screenshot of a computer&#10;&#10;Description automatically generated">
            <a:extLst>
              <a:ext uri="{FF2B5EF4-FFF2-40B4-BE49-F238E27FC236}">
                <a16:creationId xmlns:a16="http://schemas.microsoft.com/office/drawing/2014/main" id="{D6C431BE-F1F3-FFD3-2532-01D606363B59}"/>
              </a:ext>
            </a:extLst>
          </p:cNvPr>
          <p:cNvPicPr>
            <a:picLocks noChangeAspect="1"/>
          </p:cNvPicPr>
          <p:nvPr/>
        </p:nvPicPr>
        <p:blipFill rotWithShape="1">
          <a:blip r:embed="rId5"/>
          <a:srcRect t="3190" b="5641"/>
          <a:stretch/>
        </p:blipFill>
        <p:spPr bwMode="auto">
          <a:xfrm>
            <a:off x="6258393" y="2135256"/>
            <a:ext cx="5351726" cy="2744475"/>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DD0708DD-4FFA-01F8-483D-871B3121DBE3}"/>
              </a:ext>
            </a:extLst>
          </p:cNvPr>
          <p:cNvSpPr txBox="1"/>
          <p:nvPr/>
        </p:nvSpPr>
        <p:spPr>
          <a:xfrm>
            <a:off x="5136400" y="4541177"/>
            <a:ext cx="684429"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Lora</a:t>
            </a:r>
            <a:endParaRPr lang="en-US" sz="16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9C6D7C8-898A-F3B7-3F62-32859F8E1A50}"/>
              </a:ext>
            </a:extLst>
          </p:cNvPr>
          <p:cNvSpPr txBox="1"/>
          <p:nvPr/>
        </p:nvSpPr>
        <p:spPr>
          <a:xfrm>
            <a:off x="10619849" y="4541177"/>
            <a:ext cx="990270" cy="338554"/>
          </a:xfrm>
          <a:prstGeom prst="rect">
            <a:avLst/>
          </a:prstGeom>
          <a:solidFill>
            <a:schemeClr val="bg1"/>
          </a:solidFill>
          <a:ln>
            <a:solidFill>
              <a:schemeClr val="tx1"/>
            </a:solidFill>
          </a:ln>
        </p:spPr>
        <p:txBody>
          <a:bodyPr wrap="square" rtlCol="0">
            <a:spAutoFit/>
          </a:bodyPr>
          <a:lstStyle/>
          <a:p>
            <a:pPr algn="ctr"/>
            <a:r>
              <a:rPr lang="vi-VN" sz="1600">
                <a:latin typeface="Times New Roman" panose="02020603050405020304" pitchFamily="18" charset="0"/>
                <a:cs typeface="Times New Roman" panose="02020603050405020304" pitchFamily="18" charset="0"/>
              </a:rPr>
              <a:t>MQ-135</a:t>
            </a:r>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F81D53-782B-1E6C-F773-72D5F29D344B}"/>
              </a:ext>
            </a:extLst>
          </p:cNvPr>
          <p:cNvSpPr txBox="1"/>
          <p:nvPr/>
        </p:nvSpPr>
        <p:spPr>
          <a:xfrm>
            <a:off x="288715" y="4895119"/>
            <a:ext cx="6097464"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0.008mm. </a:t>
            </a:r>
            <a:endParaRPr lang="en-US" dirty="0"/>
          </a:p>
        </p:txBody>
      </p:sp>
      <p:sp>
        <p:nvSpPr>
          <p:cNvPr id="11" name="TextBox 10">
            <a:extLst>
              <a:ext uri="{FF2B5EF4-FFF2-40B4-BE49-F238E27FC236}">
                <a16:creationId xmlns:a16="http://schemas.microsoft.com/office/drawing/2014/main" id="{76E79EE0-B704-6EE5-588F-0B26D53A509F}"/>
              </a:ext>
            </a:extLst>
          </p:cNvPr>
          <p:cNvSpPr txBox="1"/>
          <p:nvPr/>
        </p:nvSpPr>
        <p:spPr>
          <a:xfrm>
            <a:off x="6258393" y="4879731"/>
            <a:ext cx="6097464"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0.0037mm.</a:t>
            </a:r>
            <a:endParaRPr lang="en-US" dirty="0"/>
          </a:p>
        </p:txBody>
      </p:sp>
    </p:spTree>
    <p:extLst>
      <p:ext uri="{BB962C8B-B14F-4D97-AF65-F5344CB8AC3E}">
        <p14:creationId xmlns:p14="http://schemas.microsoft.com/office/powerpoint/2010/main" val="2688143165"/>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21</a:t>
            </a:fld>
            <a:endParaRPr lang="ko-KR" altLang="en-US">
              <a:solidFill>
                <a:prstClr val="black">
                  <a:tint val="75000"/>
                </a:prstClr>
              </a:solidFill>
            </a:endParaRPr>
          </a:p>
        </p:txBody>
      </p:sp>
      <p:pic>
        <p:nvPicPr>
          <p:cNvPr id="4" name="Picture 3" descr="A screenshot of a computer&#10;&#10;Description automatically generated">
            <a:extLst>
              <a:ext uri="{FF2B5EF4-FFF2-40B4-BE49-F238E27FC236}">
                <a16:creationId xmlns:a16="http://schemas.microsoft.com/office/drawing/2014/main" id="{E8C1E975-60C9-C3CF-5D2D-F393A26D9191}"/>
              </a:ext>
            </a:extLst>
          </p:cNvPr>
          <p:cNvPicPr>
            <a:picLocks noChangeAspect="1"/>
          </p:cNvPicPr>
          <p:nvPr/>
        </p:nvPicPr>
        <p:blipFill rotWithShape="1">
          <a:blip r:embed="rId4"/>
          <a:srcRect t="3190" b="5641"/>
          <a:stretch/>
        </p:blipFill>
        <p:spPr bwMode="auto">
          <a:xfrm>
            <a:off x="372417" y="2258060"/>
            <a:ext cx="5532116" cy="2836982"/>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8840887A-4E2D-88DF-8215-A6ECB34EA327}"/>
              </a:ext>
            </a:extLst>
          </p:cNvPr>
          <p:cNvPicPr>
            <a:picLocks noChangeAspect="1"/>
          </p:cNvPicPr>
          <p:nvPr/>
        </p:nvPicPr>
        <p:blipFill rotWithShape="1">
          <a:blip r:embed="rId5"/>
          <a:srcRect t="2963" b="5641"/>
          <a:stretch/>
        </p:blipFill>
        <p:spPr bwMode="auto">
          <a:xfrm>
            <a:off x="6268383" y="2258061"/>
            <a:ext cx="5518318" cy="2836981"/>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5CC5FD50-7693-CB24-6839-DCCA57F0ED67}"/>
              </a:ext>
            </a:extLst>
          </p:cNvPr>
          <p:cNvSpPr txBox="1"/>
          <p:nvPr/>
        </p:nvSpPr>
        <p:spPr>
          <a:xfrm>
            <a:off x="4260716" y="4740655"/>
            <a:ext cx="1643818"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Antena GPS</a:t>
            </a:r>
            <a:endParaRPr lang="en-US"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1438FED-1EE9-7DD7-D8C8-632A570BDE8A}"/>
              </a:ext>
            </a:extLst>
          </p:cNvPr>
          <p:cNvSpPr txBox="1"/>
          <p:nvPr/>
        </p:nvSpPr>
        <p:spPr>
          <a:xfrm>
            <a:off x="10624054" y="4747696"/>
            <a:ext cx="1162647"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MPU 6050</a:t>
            </a:r>
            <a:endParaRPr lang="en-US"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9A0693-5904-988D-82F6-0229771B1387}"/>
              </a:ext>
            </a:extLst>
          </p:cNvPr>
          <p:cNvSpPr txBox="1"/>
          <p:nvPr/>
        </p:nvSpPr>
        <p:spPr>
          <a:xfrm>
            <a:off x="288715" y="5079209"/>
            <a:ext cx="6097464"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1.1x10^-5mm.</a:t>
            </a:r>
            <a:endParaRPr lang="en-US" dirty="0"/>
          </a:p>
        </p:txBody>
      </p:sp>
      <p:sp>
        <p:nvSpPr>
          <p:cNvPr id="13" name="TextBox 12">
            <a:extLst>
              <a:ext uri="{FF2B5EF4-FFF2-40B4-BE49-F238E27FC236}">
                <a16:creationId xmlns:a16="http://schemas.microsoft.com/office/drawing/2014/main" id="{CC546593-8E71-BF36-A3FE-BB02B5348F15}"/>
              </a:ext>
            </a:extLst>
          </p:cNvPr>
          <p:cNvSpPr txBox="1"/>
          <p:nvPr/>
        </p:nvSpPr>
        <p:spPr>
          <a:xfrm>
            <a:off x="6187587" y="5095042"/>
            <a:ext cx="6097464"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0.007mm.</a:t>
            </a:r>
            <a:endParaRPr lang="en-US" dirty="0"/>
          </a:p>
        </p:txBody>
      </p:sp>
    </p:spTree>
    <p:extLst>
      <p:ext uri="{BB962C8B-B14F-4D97-AF65-F5344CB8AC3E}">
        <p14:creationId xmlns:p14="http://schemas.microsoft.com/office/powerpoint/2010/main" val="1228191907"/>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22</a:t>
            </a:fld>
            <a:endParaRPr lang="ko-KR" altLang="en-US">
              <a:solidFill>
                <a:prstClr val="black">
                  <a:tint val="75000"/>
                </a:prstClr>
              </a:solidFill>
            </a:endParaRPr>
          </a:p>
        </p:txBody>
      </p:sp>
      <p:pic>
        <p:nvPicPr>
          <p:cNvPr id="9" name="Picture 8" descr="A screenshot of a computer&#10;&#10;Description automatically generated">
            <a:extLst>
              <a:ext uri="{FF2B5EF4-FFF2-40B4-BE49-F238E27FC236}">
                <a16:creationId xmlns:a16="http://schemas.microsoft.com/office/drawing/2014/main" id="{1ECB2594-1778-8AF8-648E-38DF819AB60F}"/>
              </a:ext>
            </a:extLst>
          </p:cNvPr>
          <p:cNvPicPr>
            <a:picLocks noChangeAspect="1"/>
          </p:cNvPicPr>
          <p:nvPr/>
        </p:nvPicPr>
        <p:blipFill rotWithShape="1">
          <a:blip r:embed="rId4"/>
          <a:srcRect t="3190" b="5641"/>
          <a:stretch/>
        </p:blipFill>
        <p:spPr bwMode="auto">
          <a:xfrm>
            <a:off x="384142" y="2108591"/>
            <a:ext cx="5532114" cy="2836982"/>
          </a:xfrm>
          <a:prstGeom prst="rect">
            <a:avLst/>
          </a:prstGeom>
          <a:ln>
            <a:noFill/>
          </a:ln>
          <a:extLst>
            <a:ext uri="{53640926-AAD7-44D8-BBD7-CCE9431645EC}">
              <a14:shadowObscured xmlns:a14="http://schemas.microsoft.com/office/drawing/2010/main"/>
            </a:ext>
          </a:extLst>
        </p:spPr>
      </p:pic>
      <p:pic>
        <p:nvPicPr>
          <p:cNvPr id="11" name="Picture 10" descr="A screenshot of a computer&#10;&#10;Description automatically generated">
            <a:extLst>
              <a:ext uri="{FF2B5EF4-FFF2-40B4-BE49-F238E27FC236}">
                <a16:creationId xmlns:a16="http://schemas.microsoft.com/office/drawing/2014/main" id="{FB435995-61CD-9777-9406-EF2BA0DA77A6}"/>
              </a:ext>
            </a:extLst>
          </p:cNvPr>
          <p:cNvPicPr>
            <a:picLocks noChangeAspect="1"/>
          </p:cNvPicPr>
          <p:nvPr/>
        </p:nvPicPr>
        <p:blipFill rotWithShape="1">
          <a:blip r:embed="rId5"/>
          <a:srcRect t="3190" b="5641"/>
          <a:stretch/>
        </p:blipFill>
        <p:spPr bwMode="auto">
          <a:xfrm>
            <a:off x="6275746" y="2151005"/>
            <a:ext cx="5532115" cy="2836982"/>
          </a:xfrm>
          <a:prstGeom prst="rect">
            <a:avLst/>
          </a:prstGeom>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A5A4F7B1-D3D5-83A4-A2F2-40FA53D93372}"/>
              </a:ext>
            </a:extLst>
          </p:cNvPr>
          <p:cNvSpPr txBox="1"/>
          <p:nvPr/>
        </p:nvSpPr>
        <p:spPr>
          <a:xfrm>
            <a:off x="4153245" y="4607019"/>
            <a:ext cx="1763010"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GPS Neo 6M V2</a:t>
            </a:r>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B20550B-78E5-96B9-3CB3-BF85A9ABC757}"/>
              </a:ext>
            </a:extLst>
          </p:cNvPr>
          <p:cNvSpPr txBox="1"/>
          <p:nvPr/>
        </p:nvSpPr>
        <p:spPr>
          <a:xfrm>
            <a:off x="10023280" y="4649433"/>
            <a:ext cx="1763010"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Camera</a:t>
            </a:r>
            <a:endParaRPr lang="en-US"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16AFFAD-20B2-71DB-0ED5-CE2FD7F7DE2B}"/>
              </a:ext>
            </a:extLst>
          </p:cNvPr>
          <p:cNvSpPr txBox="1"/>
          <p:nvPr/>
        </p:nvSpPr>
        <p:spPr>
          <a:xfrm>
            <a:off x="101467" y="4935466"/>
            <a:ext cx="5814788" cy="670440"/>
          </a:xfrm>
          <a:prstGeom prst="rect">
            <a:avLst/>
          </a:prstGeom>
          <a:noFill/>
        </p:spPr>
        <p:txBody>
          <a:bodyPr wrap="square">
            <a:spAutoFit/>
          </a:bodyPr>
          <a:lstStyle/>
          <a:p>
            <a:pPr marL="228600" marR="0" algn="just">
              <a:lnSpc>
                <a:spcPct val="107000"/>
              </a:lnSpc>
              <a:spcBef>
                <a:spcPts val="0"/>
              </a:spcBef>
              <a:spcAft>
                <a:spcPts val="800"/>
              </a:spcAft>
            </a:pPr>
            <a:r>
              <a:rPr lang="vi-VN" sz="1800" dirty="0">
                <a:effectLst/>
                <a:latin typeface="Times New Roman" panose="02020603050405020304" pitchFamily="18" charset="0"/>
                <a:ea typeface="DengXian" panose="02010600030101010101" pitchFamily="2" charset="-122"/>
                <a:cs typeface="Times New Roman" panose="02020603050405020304" pitchFamily="18" charset="0"/>
              </a:rPr>
              <a:t>Với giá trị trả về ở 1 RMS. Biến dạng lớn nhất khoảng 0.031mm.</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A6F816B1-F856-101C-89A3-7AB08E8BC6DE}"/>
              </a:ext>
            </a:extLst>
          </p:cNvPr>
          <p:cNvSpPr txBox="1"/>
          <p:nvPr/>
        </p:nvSpPr>
        <p:spPr>
          <a:xfrm>
            <a:off x="6215547" y="4959575"/>
            <a:ext cx="5592314"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0.0068mm.</a:t>
            </a:r>
            <a:endParaRPr lang="en-US" dirty="0"/>
          </a:p>
        </p:txBody>
      </p:sp>
    </p:spTree>
    <p:extLst>
      <p:ext uri="{BB962C8B-B14F-4D97-AF65-F5344CB8AC3E}">
        <p14:creationId xmlns:p14="http://schemas.microsoft.com/office/powerpoint/2010/main" val="2720317756"/>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23</a:t>
            </a:fld>
            <a:endParaRPr lang="ko-KR" altLang="en-US">
              <a:solidFill>
                <a:prstClr val="black">
                  <a:tint val="75000"/>
                </a:prstClr>
              </a:solidFill>
            </a:endParaRPr>
          </a:p>
        </p:txBody>
      </p:sp>
      <p:pic>
        <p:nvPicPr>
          <p:cNvPr id="3" name="Picture 2" descr="A screenshot of a computer&#10;&#10;Description automatically generated">
            <a:extLst>
              <a:ext uri="{FF2B5EF4-FFF2-40B4-BE49-F238E27FC236}">
                <a16:creationId xmlns:a16="http://schemas.microsoft.com/office/drawing/2014/main" id="{851A47EA-9159-E8BC-BB09-173E96961001}"/>
              </a:ext>
            </a:extLst>
          </p:cNvPr>
          <p:cNvPicPr>
            <a:picLocks noChangeAspect="1"/>
          </p:cNvPicPr>
          <p:nvPr/>
        </p:nvPicPr>
        <p:blipFill rotWithShape="1">
          <a:blip r:embed="rId4"/>
          <a:srcRect t="2963" b="5641"/>
          <a:stretch/>
        </p:blipFill>
        <p:spPr bwMode="auto">
          <a:xfrm>
            <a:off x="307011" y="1862405"/>
            <a:ext cx="5518318" cy="2836981"/>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550CC30E-C7DD-522A-8297-B699770363ED}"/>
              </a:ext>
            </a:extLst>
          </p:cNvPr>
          <p:cNvPicPr>
            <a:picLocks noChangeAspect="1"/>
          </p:cNvPicPr>
          <p:nvPr/>
        </p:nvPicPr>
        <p:blipFill rotWithShape="1">
          <a:blip r:embed="rId5"/>
          <a:srcRect t="2826" b="5808"/>
          <a:stretch/>
        </p:blipFill>
        <p:spPr bwMode="auto">
          <a:xfrm>
            <a:off x="6266287" y="1862405"/>
            <a:ext cx="5520414" cy="2836981"/>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A06E4463-F47D-19D0-3427-D6234051AD2F}"/>
              </a:ext>
            </a:extLst>
          </p:cNvPr>
          <p:cNvSpPr txBox="1"/>
          <p:nvPr/>
        </p:nvSpPr>
        <p:spPr>
          <a:xfrm>
            <a:off x="3781253" y="4360832"/>
            <a:ext cx="2053804"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BME 280</a:t>
            </a:r>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7E3C396-12FC-6D34-0A9C-8776531B223E}"/>
              </a:ext>
            </a:extLst>
          </p:cNvPr>
          <p:cNvSpPr txBox="1"/>
          <p:nvPr/>
        </p:nvSpPr>
        <p:spPr>
          <a:xfrm>
            <a:off x="10449370" y="4360832"/>
            <a:ext cx="1337331" cy="338554"/>
          </a:xfrm>
          <a:prstGeom prst="rect">
            <a:avLst/>
          </a:prstGeom>
          <a:solidFill>
            <a:schemeClr val="bg1"/>
          </a:solidFill>
          <a:ln>
            <a:solidFill>
              <a:schemeClr val="tx1"/>
            </a:solidFill>
          </a:ln>
        </p:spPr>
        <p:txBody>
          <a:bodyPr wrap="square" rtlCol="0">
            <a:spAutoFit/>
          </a:bodyPr>
          <a:lstStyle/>
          <a:p>
            <a:pPr algn="ctr"/>
            <a:r>
              <a:rPr lang="vi-VN" sz="1600">
                <a:latin typeface="Times New Roman" panose="02020603050405020304" pitchFamily="18" charset="0"/>
                <a:cs typeface="Times New Roman" panose="02020603050405020304" pitchFamily="18" charset="0"/>
              </a:rPr>
              <a:t>Raspberry</a:t>
            </a:r>
            <a:endParaRPr lang="en-US" sz="16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AB683A1-A700-4B00-89F0-508CC9EDC041}"/>
              </a:ext>
            </a:extLst>
          </p:cNvPr>
          <p:cNvSpPr txBox="1"/>
          <p:nvPr/>
        </p:nvSpPr>
        <p:spPr>
          <a:xfrm>
            <a:off x="186407" y="4699386"/>
            <a:ext cx="5656506"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0.3mm.</a:t>
            </a:r>
            <a:endParaRPr lang="en-US" dirty="0"/>
          </a:p>
        </p:txBody>
      </p:sp>
      <p:sp>
        <p:nvSpPr>
          <p:cNvPr id="17" name="TextBox 16">
            <a:extLst>
              <a:ext uri="{FF2B5EF4-FFF2-40B4-BE49-F238E27FC236}">
                <a16:creationId xmlns:a16="http://schemas.microsoft.com/office/drawing/2014/main" id="{DCCE564D-739E-F09B-4D2E-EB7756E7AB64}"/>
              </a:ext>
            </a:extLst>
          </p:cNvPr>
          <p:cNvSpPr txBox="1"/>
          <p:nvPr/>
        </p:nvSpPr>
        <p:spPr>
          <a:xfrm>
            <a:off x="6170736" y="4699385"/>
            <a:ext cx="6097464"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0.027mm.</a:t>
            </a:r>
            <a:endParaRPr lang="en-US" dirty="0"/>
          </a:p>
        </p:txBody>
      </p:sp>
    </p:spTree>
    <p:extLst>
      <p:ext uri="{BB962C8B-B14F-4D97-AF65-F5344CB8AC3E}">
        <p14:creationId xmlns:p14="http://schemas.microsoft.com/office/powerpoint/2010/main" val="2903634393"/>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24</a:t>
            </a:fld>
            <a:endParaRPr lang="ko-KR" altLang="en-US">
              <a:solidFill>
                <a:prstClr val="black">
                  <a:tint val="75000"/>
                </a:prstClr>
              </a:solidFill>
            </a:endParaRPr>
          </a:p>
        </p:txBody>
      </p:sp>
      <p:pic>
        <p:nvPicPr>
          <p:cNvPr id="9" name="Picture 8">
            <a:extLst>
              <a:ext uri="{FF2B5EF4-FFF2-40B4-BE49-F238E27FC236}">
                <a16:creationId xmlns:a16="http://schemas.microsoft.com/office/drawing/2014/main" id="{1E44B8DB-0D11-201C-0370-388C767B6F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52" b="5671"/>
          <a:stretch/>
        </p:blipFill>
        <p:spPr bwMode="auto">
          <a:xfrm>
            <a:off x="6075528" y="1827160"/>
            <a:ext cx="6003396" cy="3075580"/>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9B574AB9-4EA9-01B9-7DE6-86D055643DA8}"/>
              </a:ext>
            </a:extLst>
          </p:cNvPr>
          <p:cNvSpPr txBox="1"/>
          <p:nvPr/>
        </p:nvSpPr>
        <p:spPr>
          <a:xfrm>
            <a:off x="10210612" y="4424704"/>
            <a:ext cx="1763010"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Respond PSD</a:t>
            </a:r>
            <a:endParaRPr lang="en-US" sz="16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F7002A13-AF2C-5B71-E4A7-9DA4207DA531}"/>
              </a:ext>
            </a:extLst>
          </p:cNvPr>
          <p:cNvSpPr/>
          <p:nvPr/>
        </p:nvSpPr>
        <p:spPr>
          <a:xfrm>
            <a:off x="5811180" y="3992962"/>
            <a:ext cx="231348" cy="24876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13FC2F4-74A6-02DC-43E5-E3AC2D5152E5}"/>
              </a:ext>
            </a:extLst>
          </p:cNvPr>
          <p:cNvSpPr/>
          <p:nvPr/>
        </p:nvSpPr>
        <p:spPr>
          <a:xfrm>
            <a:off x="5997910" y="4763258"/>
            <a:ext cx="231348" cy="248764"/>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7F1162-FAFD-2A36-FD77-17B4180F4E35}"/>
              </a:ext>
            </a:extLst>
          </p:cNvPr>
          <p:cNvSpPr txBox="1"/>
          <p:nvPr/>
        </p:nvSpPr>
        <p:spPr>
          <a:xfrm>
            <a:off x="6323573" y="5438023"/>
            <a:ext cx="5507306" cy="923330"/>
          </a:xfrm>
          <a:prstGeom prst="rect">
            <a:avLst/>
          </a:prstGeom>
          <a:noFill/>
        </p:spPr>
        <p:txBody>
          <a:bodyPr wrap="square">
            <a:spAutoFit/>
          </a:bodyPr>
          <a:lstStyle/>
          <a:p>
            <a:pPr algn="just"/>
            <a:r>
              <a:rPr lang="vi-VN" sz="1800" kern="0" dirty="0">
                <a:effectLst/>
                <a:latin typeface="Times New Roman" panose="02020603050405020304" pitchFamily="18" charset="0"/>
                <a:ea typeface="DengXian" panose="02010600030101010101" pitchFamily="2" charset="-122"/>
              </a:rPr>
              <a:t>Điểm cao nhất của biểu đồ PSD chính là tần số cộng hưởng của Cansat trong phân tích tần số dao động ngẫu nhiên.</a:t>
            </a:r>
            <a:endParaRPr lang="en-US" dirty="0"/>
          </a:p>
        </p:txBody>
      </p:sp>
      <p:pic>
        <p:nvPicPr>
          <p:cNvPr id="15" name="Picture 14" descr="A screenshot of a computer&#10;&#10;Description automatically generated">
            <a:extLst>
              <a:ext uri="{FF2B5EF4-FFF2-40B4-BE49-F238E27FC236}">
                <a16:creationId xmlns:a16="http://schemas.microsoft.com/office/drawing/2014/main" id="{A9BB73AF-BEC7-E07A-6BA8-42548C93CC29}"/>
              </a:ext>
            </a:extLst>
          </p:cNvPr>
          <p:cNvPicPr>
            <a:picLocks noChangeAspect="1"/>
          </p:cNvPicPr>
          <p:nvPr/>
        </p:nvPicPr>
        <p:blipFill rotWithShape="1">
          <a:blip r:embed="rId5"/>
          <a:srcRect t="3279" b="5675"/>
          <a:stretch/>
        </p:blipFill>
        <p:spPr bwMode="auto">
          <a:xfrm>
            <a:off x="72597" y="1902096"/>
            <a:ext cx="5859416" cy="3000644"/>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2491413A-E8C2-78B8-ACE0-D7354BC5B627}"/>
              </a:ext>
            </a:extLst>
          </p:cNvPr>
          <p:cNvSpPr txBox="1"/>
          <p:nvPr/>
        </p:nvSpPr>
        <p:spPr>
          <a:xfrm>
            <a:off x="232390" y="5306350"/>
            <a:ext cx="5539830" cy="646331"/>
          </a:xfrm>
          <a:prstGeom prst="rect">
            <a:avLst/>
          </a:prstGeom>
          <a:noFill/>
        </p:spPr>
        <p:txBody>
          <a:bodyPr wrap="square">
            <a:spAutoFit/>
          </a:bodyPr>
          <a:lstStyle/>
          <a:p>
            <a:r>
              <a:rPr lang="vi-VN" sz="1800" kern="0" dirty="0">
                <a:effectLst/>
                <a:latin typeface="Times New Roman" panose="02020603050405020304" pitchFamily="18" charset="0"/>
                <a:ea typeface="DengXian" panose="02010600030101010101" pitchFamily="2" charset="-122"/>
              </a:rPr>
              <a:t>Với giá trị trả về ở 1 RMS . Biến dạng lớn nhất khoảng 0.2mm.</a:t>
            </a:r>
            <a:endParaRPr lang="en-US" dirty="0"/>
          </a:p>
        </p:txBody>
      </p:sp>
      <p:sp>
        <p:nvSpPr>
          <p:cNvPr id="17" name="TextBox 16">
            <a:extLst>
              <a:ext uri="{FF2B5EF4-FFF2-40B4-BE49-F238E27FC236}">
                <a16:creationId xmlns:a16="http://schemas.microsoft.com/office/drawing/2014/main" id="{56AF749E-285E-9D8F-1238-FDC76D0B26B4}"/>
              </a:ext>
            </a:extLst>
          </p:cNvPr>
          <p:cNvSpPr txBox="1"/>
          <p:nvPr/>
        </p:nvSpPr>
        <p:spPr>
          <a:xfrm>
            <a:off x="5126751" y="4417520"/>
            <a:ext cx="684429" cy="338554"/>
          </a:xfrm>
          <a:prstGeom prst="rect">
            <a:avLst/>
          </a:prstGeom>
          <a:solidFill>
            <a:schemeClr val="bg1"/>
          </a:solidFill>
          <a:ln>
            <a:solidFill>
              <a:schemeClr val="tx1"/>
            </a:solidFill>
          </a:ln>
        </p:spPr>
        <p:txBody>
          <a:bodyPr wrap="square" rtlCol="0">
            <a:spAutoFit/>
          </a:bodyPr>
          <a:lstStyle/>
          <a:p>
            <a:pPr algn="ctr"/>
            <a:r>
              <a:rPr lang="vi-VN" sz="1600" dirty="0">
                <a:latin typeface="Times New Roman" panose="02020603050405020304" pitchFamily="18" charset="0"/>
                <a:cs typeface="Times New Roman" panose="02020603050405020304" pitchFamily="18" charset="0"/>
              </a:rPr>
              <a:t>Pin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20972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25</a:t>
            </a:fld>
            <a:endParaRPr lang="ko-KR" altLang="en-US">
              <a:solidFill>
                <a:prstClr val="black">
                  <a:tint val="75000"/>
                </a:prstClr>
              </a:solidFill>
            </a:endParaRPr>
          </a:p>
        </p:txBody>
      </p:sp>
      <p:sp>
        <p:nvSpPr>
          <p:cNvPr id="6" name="TextBox 5">
            <a:extLst>
              <a:ext uri="{FF2B5EF4-FFF2-40B4-BE49-F238E27FC236}">
                <a16:creationId xmlns:a16="http://schemas.microsoft.com/office/drawing/2014/main" id="{3C0B75B3-D06D-78C3-6F8F-E4DE8E99298D}"/>
              </a:ext>
            </a:extLst>
          </p:cNvPr>
          <p:cNvSpPr txBox="1"/>
          <p:nvPr/>
        </p:nvSpPr>
        <p:spPr>
          <a:xfrm>
            <a:off x="411041" y="1380365"/>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b="1" kern="0" dirty="0">
                <a:latin typeface="Times New Roman" panose="02020603050405020304" pitchFamily="18" charset="0"/>
              </a:rPr>
              <a:t>Kinh phí chế tạo Cansat</a:t>
            </a:r>
            <a:endParaRPr lang="en-US" b="1" dirty="0"/>
          </a:p>
        </p:txBody>
      </p:sp>
      <p:pic>
        <p:nvPicPr>
          <p:cNvPr id="10" name="Picture 9">
            <a:extLst>
              <a:ext uri="{FF2B5EF4-FFF2-40B4-BE49-F238E27FC236}">
                <a16:creationId xmlns:a16="http://schemas.microsoft.com/office/drawing/2014/main" id="{51740D66-D2D1-27BB-5BAF-5B724DD71F7A}"/>
              </a:ext>
            </a:extLst>
          </p:cNvPr>
          <p:cNvPicPr>
            <a:picLocks noChangeAspect="1"/>
          </p:cNvPicPr>
          <p:nvPr/>
        </p:nvPicPr>
        <p:blipFill>
          <a:blip r:embed="rId4"/>
          <a:stretch>
            <a:fillRect/>
          </a:stretch>
        </p:blipFill>
        <p:spPr>
          <a:xfrm>
            <a:off x="3274774" y="1749697"/>
            <a:ext cx="6467461" cy="4970514"/>
          </a:xfrm>
          <a:prstGeom prst="rect">
            <a:avLst/>
          </a:prstGeom>
        </p:spPr>
      </p:pic>
    </p:spTree>
    <p:extLst>
      <p:ext uri="{BB962C8B-B14F-4D97-AF65-F5344CB8AC3E}">
        <p14:creationId xmlns:p14="http://schemas.microsoft.com/office/powerpoint/2010/main" val="16994034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26</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4B3216DE-0FDA-1820-A0F9-66D3F740C272}"/>
              </a:ext>
            </a:extLst>
          </p:cNvPr>
          <p:cNvSpPr txBox="1"/>
          <p:nvPr/>
        </p:nvSpPr>
        <p:spPr>
          <a:xfrm>
            <a:off x="411041" y="1380365"/>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b="1" kern="0" dirty="0">
                <a:latin typeface="Times New Roman" panose="02020603050405020304" pitchFamily="18" charset="0"/>
              </a:rPr>
              <a:t>Lắp ráp hoàn chỉnh</a:t>
            </a:r>
            <a:endParaRPr lang="en-US" b="1" dirty="0"/>
          </a:p>
        </p:txBody>
      </p:sp>
      <p:pic>
        <p:nvPicPr>
          <p:cNvPr id="4" name="Picture 3">
            <a:extLst>
              <a:ext uri="{FF2B5EF4-FFF2-40B4-BE49-F238E27FC236}">
                <a16:creationId xmlns:a16="http://schemas.microsoft.com/office/drawing/2014/main" id="{9B985C67-64E4-AF50-9205-A24EAD1BF00E}"/>
              </a:ext>
            </a:extLst>
          </p:cNvPr>
          <p:cNvPicPr>
            <a:picLocks noChangeAspect="1"/>
          </p:cNvPicPr>
          <p:nvPr/>
        </p:nvPicPr>
        <p:blipFill>
          <a:blip r:embed="rId4"/>
          <a:stretch>
            <a:fillRect/>
          </a:stretch>
        </p:blipFill>
        <p:spPr>
          <a:xfrm>
            <a:off x="6076146" y="1966008"/>
            <a:ext cx="5710555" cy="3520440"/>
          </a:xfrm>
          <a:prstGeom prst="rect">
            <a:avLst/>
          </a:prstGeom>
        </p:spPr>
      </p:pic>
      <p:sp>
        <p:nvSpPr>
          <p:cNvPr id="8" name="TextBox 7">
            <a:extLst>
              <a:ext uri="{FF2B5EF4-FFF2-40B4-BE49-F238E27FC236}">
                <a16:creationId xmlns:a16="http://schemas.microsoft.com/office/drawing/2014/main" id="{31B45896-ABCC-FB3D-1C51-2FA65C8AD00C}"/>
              </a:ext>
            </a:extLst>
          </p:cNvPr>
          <p:cNvSpPr txBox="1"/>
          <p:nvPr/>
        </p:nvSpPr>
        <p:spPr>
          <a:xfrm>
            <a:off x="6205171" y="5477635"/>
            <a:ext cx="6097464" cy="338554"/>
          </a:xfrm>
          <a:prstGeom prst="rect">
            <a:avLst/>
          </a:prstGeom>
          <a:noFill/>
        </p:spPr>
        <p:txBody>
          <a:bodyPr wrap="square">
            <a:spAutoFit/>
          </a:bodyPr>
          <a:lstStyle/>
          <a:p>
            <a:r>
              <a:rPr lang="vi-VN" sz="1600" i="1" kern="0" dirty="0">
                <a:effectLst/>
                <a:latin typeface="Times New Roman" panose="02020603050405020304" pitchFamily="18" charset="0"/>
                <a:ea typeface="Times New Roman" panose="02020603050405020304" pitchFamily="18" charset="0"/>
              </a:rPr>
              <a:t>a) Hình ảnh bên trong Cansat; b) Hình ảnh Cansat hoàn chỉnh</a:t>
            </a:r>
            <a:endParaRPr lang="en-US" sz="1600" i="1" dirty="0"/>
          </a:p>
        </p:txBody>
      </p:sp>
      <p:sp>
        <p:nvSpPr>
          <p:cNvPr id="10" name="TextBox 9">
            <a:extLst>
              <a:ext uri="{FF2B5EF4-FFF2-40B4-BE49-F238E27FC236}">
                <a16:creationId xmlns:a16="http://schemas.microsoft.com/office/drawing/2014/main" id="{6E6318D0-035C-5F49-495C-E7CA9A21127C}"/>
              </a:ext>
            </a:extLst>
          </p:cNvPr>
          <p:cNvSpPr txBox="1"/>
          <p:nvPr/>
        </p:nvSpPr>
        <p:spPr>
          <a:xfrm>
            <a:off x="288715" y="1970723"/>
            <a:ext cx="5271497" cy="2643481"/>
          </a:xfrm>
          <a:prstGeom prst="rect">
            <a:avLst/>
          </a:prstGeom>
          <a:noFill/>
        </p:spPr>
        <p:txBody>
          <a:bodyPr wrap="square">
            <a:spAutoFit/>
          </a:bodyPr>
          <a:lstStyle/>
          <a:p>
            <a:pPr marL="228600" marR="0" algn="just">
              <a:lnSpc>
                <a:spcPct val="150000"/>
              </a:lnSpc>
              <a:spcBef>
                <a:spcPts val="0"/>
              </a:spcBef>
              <a:spcAft>
                <a:spcPts val="800"/>
              </a:spcAf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Cansat sau khi lắp ráp hoàn chỉnh với phần khung bằng Fomex và vỏ bên ngoài bằng vỏ lon có các thông số kỹ thuật cơ bản sau:</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Cansat có hình trụ bán kính 35mm và chiều cao 145mm</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Khối lượng</a:t>
            </a:r>
            <a:r>
              <a:rPr lang="vi-VN">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atin typeface="Times New Roman" panose="02020603050405020304" pitchFamily="18" charset="0"/>
                <a:ea typeface="Times New Roman" panose="02020603050405020304" pitchFamily="18" charset="0"/>
                <a:cs typeface="Times New Roman" panose="02020603050405020304" pitchFamily="18" charset="0"/>
              </a:rPr>
              <a:t>274 </a:t>
            </a:r>
            <a:r>
              <a:rPr lang="vi-VN">
                <a:effectLst/>
                <a:latin typeface="Times New Roman" panose="02020603050405020304" pitchFamily="18" charset="0"/>
                <a:ea typeface="Times New Roman" panose="02020603050405020304" pitchFamily="18" charset="0"/>
                <a:cs typeface="Times New Roman" panose="02020603050405020304" pitchFamily="18" charset="0"/>
              </a:rPr>
              <a:t>g</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9404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27</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E1C765F9-207A-DFF9-FBEC-D98A6B77B33B}"/>
              </a:ext>
            </a:extLst>
          </p:cNvPr>
          <p:cNvSpPr txBox="1"/>
          <p:nvPr/>
        </p:nvSpPr>
        <p:spPr>
          <a:xfrm>
            <a:off x="411041" y="1380365"/>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b="1" kern="0">
                <a:latin typeface="Times New Roman" panose="02020603050405020304" pitchFamily="18" charset="0"/>
              </a:rPr>
              <a:t> </a:t>
            </a:r>
            <a:r>
              <a:rPr lang="en-US" b="1" kern="0" dirty="0">
                <a:latin typeface="Times New Roman" panose="02020603050405020304" pitchFamily="18" charset="0"/>
              </a:rPr>
              <a:t>T</a:t>
            </a:r>
            <a:r>
              <a:rPr lang="vi-VN" b="1" kern="0">
                <a:latin typeface="Times New Roman" panose="02020603050405020304" pitchFamily="18" charset="0"/>
              </a:rPr>
              <a:t>hử </a:t>
            </a:r>
            <a:r>
              <a:rPr lang="vi-VN" b="1" kern="0" dirty="0">
                <a:latin typeface="Times New Roman" panose="02020603050405020304" pitchFamily="18" charset="0"/>
              </a:rPr>
              <a:t>nghiệm</a:t>
            </a:r>
            <a:endParaRPr lang="en-US" b="1" dirty="0"/>
          </a:p>
        </p:txBody>
      </p:sp>
      <p:sp>
        <p:nvSpPr>
          <p:cNvPr id="4" name="TextBox 3">
            <a:extLst>
              <a:ext uri="{FF2B5EF4-FFF2-40B4-BE49-F238E27FC236}">
                <a16:creationId xmlns:a16="http://schemas.microsoft.com/office/drawing/2014/main" id="{87FBE4FA-B861-4DC5-79C1-8B9392BC44F7}"/>
              </a:ext>
            </a:extLst>
          </p:cNvPr>
          <p:cNvSpPr txBox="1"/>
          <p:nvPr/>
        </p:nvSpPr>
        <p:spPr>
          <a:xfrm>
            <a:off x="824174" y="1785556"/>
            <a:ext cx="10543652" cy="369332"/>
          </a:xfrm>
          <a:prstGeom prst="rect">
            <a:avLst/>
          </a:prstGeom>
          <a:noFill/>
        </p:spPr>
        <p:txBody>
          <a:bodyPr wrap="square" rtlCol="0">
            <a:spAutoFit/>
          </a:bodyPr>
          <a:lstStyle/>
          <a:p>
            <a:r>
              <a:rPr lang="vi-VN" sz="1800" kern="0">
                <a:effectLst/>
                <a:latin typeface="Times New Roman" panose="02020603050405020304" pitchFamily="18" charset="0"/>
                <a:ea typeface="DengXian" panose="02010600030101010101" pitchFamily="2" charset="-122"/>
              </a:rPr>
              <a:t>Sau khi hoàn tất việc lắp ráp, vệ tinh được tiến hành thử nghiệm thả rơi tại độ cao 50 m bằng Drone DJI M600</a:t>
            </a:r>
            <a:r>
              <a:rPr lang="en-US" sz="1800" kern="0">
                <a:effectLst/>
                <a:latin typeface="Times New Roman" panose="02020603050405020304" pitchFamily="18" charset="0"/>
                <a:ea typeface="DengXian" panose="02010600030101010101" pitchFamily="2" charset="-122"/>
              </a:rPr>
              <a:t>.</a:t>
            </a:r>
            <a:endParaRPr lang="en-US"/>
          </a:p>
        </p:txBody>
      </p:sp>
      <p:pic>
        <p:nvPicPr>
          <p:cNvPr id="11" name="Picture 10">
            <a:extLst>
              <a:ext uri="{FF2B5EF4-FFF2-40B4-BE49-F238E27FC236}">
                <a16:creationId xmlns:a16="http://schemas.microsoft.com/office/drawing/2014/main" id="{7075248B-C2B8-24C8-D73B-E431137C94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1009" y="2442830"/>
            <a:ext cx="2906143" cy="3094504"/>
          </a:xfrm>
          <a:prstGeom prst="rect">
            <a:avLst/>
          </a:prstGeom>
        </p:spPr>
      </p:pic>
      <p:pic>
        <p:nvPicPr>
          <p:cNvPr id="14" name="Picture 13">
            <a:extLst>
              <a:ext uri="{FF2B5EF4-FFF2-40B4-BE49-F238E27FC236}">
                <a16:creationId xmlns:a16="http://schemas.microsoft.com/office/drawing/2014/main" id="{B00BA54D-3695-E4EC-EEDB-46683551DA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0015" y="2485132"/>
            <a:ext cx="4535170" cy="3009900"/>
          </a:xfrm>
          <a:prstGeom prst="rect">
            <a:avLst/>
          </a:prstGeom>
        </p:spPr>
      </p:pic>
      <p:sp>
        <p:nvSpPr>
          <p:cNvPr id="15" name="TextBox 14">
            <a:extLst>
              <a:ext uri="{FF2B5EF4-FFF2-40B4-BE49-F238E27FC236}">
                <a16:creationId xmlns:a16="http://schemas.microsoft.com/office/drawing/2014/main" id="{C96D9328-A896-0C73-DA5A-59427E03EDAB}"/>
              </a:ext>
            </a:extLst>
          </p:cNvPr>
          <p:cNvSpPr txBox="1"/>
          <p:nvPr/>
        </p:nvSpPr>
        <p:spPr>
          <a:xfrm>
            <a:off x="1819045" y="5537334"/>
            <a:ext cx="3030070" cy="646331"/>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Drone đưa ống thả và vệ tinh lên cao</a:t>
            </a:r>
          </a:p>
        </p:txBody>
      </p:sp>
      <p:sp>
        <p:nvSpPr>
          <p:cNvPr id="16" name="TextBox 15">
            <a:extLst>
              <a:ext uri="{FF2B5EF4-FFF2-40B4-BE49-F238E27FC236}">
                <a16:creationId xmlns:a16="http://schemas.microsoft.com/office/drawing/2014/main" id="{A389E645-A464-71A5-FB5D-1D11F15C5933}"/>
              </a:ext>
            </a:extLst>
          </p:cNvPr>
          <p:cNvSpPr txBox="1"/>
          <p:nvPr/>
        </p:nvSpPr>
        <p:spPr>
          <a:xfrm>
            <a:off x="7002534" y="5537334"/>
            <a:ext cx="3470131"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Vệ tinh trong quá trình rơi</a:t>
            </a:r>
          </a:p>
        </p:txBody>
      </p:sp>
    </p:spTree>
    <p:extLst>
      <p:ext uri="{BB962C8B-B14F-4D97-AF65-F5344CB8AC3E}">
        <p14:creationId xmlns:p14="http://schemas.microsoft.com/office/powerpoint/2010/main" val="33876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28</a:t>
            </a:fld>
            <a:endParaRPr lang="ko-KR" altLang="en-US">
              <a:solidFill>
                <a:prstClr val="black">
                  <a:tint val="75000"/>
                </a:prstClr>
              </a:solidFill>
            </a:endParaRPr>
          </a:p>
        </p:txBody>
      </p:sp>
      <p:sp>
        <p:nvSpPr>
          <p:cNvPr id="3" name="TextBox 2">
            <a:extLst>
              <a:ext uri="{FF2B5EF4-FFF2-40B4-BE49-F238E27FC236}">
                <a16:creationId xmlns:a16="http://schemas.microsoft.com/office/drawing/2014/main" id="{E1C765F9-207A-DFF9-FBEC-D98A6B77B33B}"/>
              </a:ext>
            </a:extLst>
          </p:cNvPr>
          <p:cNvSpPr txBox="1"/>
          <p:nvPr/>
        </p:nvSpPr>
        <p:spPr>
          <a:xfrm>
            <a:off x="411041" y="1380365"/>
            <a:ext cx="6097464" cy="369332"/>
          </a:xfrm>
          <a:prstGeom prst="rect">
            <a:avLst/>
          </a:prstGeom>
          <a:noFill/>
        </p:spPr>
        <p:txBody>
          <a:bodyPr wrap="square">
            <a:spAutoFit/>
          </a:bodyPr>
          <a:lstStyle/>
          <a:p>
            <a:pPr marL="285750" indent="-285750">
              <a:buFont typeface="Wingdings" panose="05000000000000000000" pitchFamily="2" charset="2"/>
              <a:buChar char="Ø"/>
            </a:pPr>
            <a:r>
              <a:rPr lang="vi-VN" b="1" kern="0" dirty="0">
                <a:latin typeface="Times New Roman" panose="02020603050405020304" pitchFamily="18" charset="0"/>
              </a:rPr>
              <a:t>Kết quả thử nghiệm</a:t>
            </a:r>
            <a:endParaRPr lang="en-US" b="1" dirty="0"/>
          </a:p>
        </p:txBody>
      </p:sp>
      <p:pic>
        <p:nvPicPr>
          <p:cNvPr id="6" name="Picture 5">
            <a:extLst>
              <a:ext uri="{FF2B5EF4-FFF2-40B4-BE49-F238E27FC236}">
                <a16:creationId xmlns:a16="http://schemas.microsoft.com/office/drawing/2014/main" id="{D2BFE5EB-424E-3E25-2DAB-0312F4ABC0B0}"/>
              </a:ext>
            </a:extLst>
          </p:cNvPr>
          <p:cNvPicPr>
            <a:picLocks noChangeAspect="1"/>
          </p:cNvPicPr>
          <p:nvPr/>
        </p:nvPicPr>
        <p:blipFill>
          <a:blip r:embed="rId4"/>
          <a:stretch>
            <a:fillRect/>
          </a:stretch>
        </p:blipFill>
        <p:spPr>
          <a:xfrm>
            <a:off x="663731" y="1957195"/>
            <a:ext cx="5438371" cy="3413760"/>
          </a:xfrm>
          <a:prstGeom prst="rect">
            <a:avLst/>
          </a:prstGeom>
        </p:spPr>
      </p:pic>
      <p:pic>
        <p:nvPicPr>
          <p:cNvPr id="8" name="Picture 7">
            <a:extLst>
              <a:ext uri="{FF2B5EF4-FFF2-40B4-BE49-F238E27FC236}">
                <a16:creationId xmlns:a16="http://schemas.microsoft.com/office/drawing/2014/main" id="{78D565E1-DCB4-5F3B-7B3A-13958A82EA94}"/>
              </a:ext>
            </a:extLst>
          </p:cNvPr>
          <p:cNvPicPr>
            <a:picLocks noChangeAspect="1"/>
          </p:cNvPicPr>
          <p:nvPr/>
        </p:nvPicPr>
        <p:blipFill>
          <a:blip r:embed="rId5"/>
          <a:stretch>
            <a:fillRect/>
          </a:stretch>
        </p:blipFill>
        <p:spPr>
          <a:xfrm>
            <a:off x="6279933" y="1957195"/>
            <a:ext cx="5600700" cy="3413760"/>
          </a:xfrm>
          <a:prstGeom prst="rect">
            <a:avLst/>
          </a:prstGeom>
        </p:spPr>
      </p:pic>
      <p:sp>
        <p:nvSpPr>
          <p:cNvPr id="9" name="TextBox 8">
            <a:extLst>
              <a:ext uri="{FF2B5EF4-FFF2-40B4-BE49-F238E27FC236}">
                <a16:creationId xmlns:a16="http://schemas.microsoft.com/office/drawing/2014/main" id="{A35CCAE1-B8A1-B834-D3B3-E2A3AB6C35B1}"/>
              </a:ext>
            </a:extLst>
          </p:cNvPr>
          <p:cNvSpPr txBox="1"/>
          <p:nvPr/>
        </p:nvSpPr>
        <p:spPr>
          <a:xfrm>
            <a:off x="917622" y="5504329"/>
            <a:ext cx="4930588"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Dữ liệu thu được từ cảm biến nhiệt độ</a:t>
            </a:r>
          </a:p>
        </p:txBody>
      </p:sp>
      <p:sp>
        <p:nvSpPr>
          <p:cNvPr id="10" name="TextBox 9">
            <a:extLst>
              <a:ext uri="{FF2B5EF4-FFF2-40B4-BE49-F238E27FC236}">
                <a16:creationId xmlns:a16="http://schemas.microsoft.com/office/drawing/2014/main" id="{320D501F-0228-5DAC-1F8E-8BBBA0464AD2}"/>
              </a:ext>
            </a:extLst>
          </p:cNvPr>
          <p:cNvSpPr txBox="1"/>
          <p:nvPr/>
        </p:nvSpPr>
        <p:spPr>
          <a:xfrm>
            <a:off x="6614989" y="5446087"/>
            <a:ext cx="4930588"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Dữ liệu thu được từ cảm biến độ ẩm</a:t>
            </a:r>
          </a:p>
        </p:txBody>
      </p:sp>
    </p:spTree>
    <p:extLst>
      <p:ext uri="{BB962C8B-B14F-4D97-AF65-F5344CB8AC3E}">
        <p14:creationId xmlns:p14="http://schemas.microsoft.com/office/powerpoint/2010/main" val="3337152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DF9AAF-7589-D49C-78D6-AE571747F536}"/>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29</a:t>
            </a:fld>
            <a:endParaRPr lang="ko-KR" altLang="en-US">
              <a:solidFill>
                <a:prstClr val="black">
                  <a:tint val="75000"/>
                </a:prstClr>
              </a:solidFill>
            </a:endParaRPr>
          </a:p>
        </p:txBody>
      </p:sp>
      <p:pic>
        <p:nvPicPr>
          <p:cNvPr id="5" name="Picture 2" descr="Tập tin:Logo HUET.svg – Wikipedia tiếng Việt">
            <a:extLst>
              <a:ext uri="{FF2B5EF4-FFF2-40B4-BE49-F238E27FC236}">
                <a16:creationId xmlns:a16="http://schemas.microsoft.com/office/drawing/2014/main" id="{D3EF7FD9-A238-F332-C8D4-C076B3043A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Viện Công nghệ Hàng không Vũ trụ">
            <a:extLst>
              <a:ext uri="{FF2B5EF4-FFF2-40B4-BE49-F238E27FC236}">
                <a16:creationId xmlns:a16="http://schemas.microsoft.com/office/drawing/2014/main" id="{99A77619-4BCE-F1A5-02E1-60F9C522B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F564382-B271-B68E-148B-3381E3F17A0C}"/>
              </a:ext>
            </a:extLst>
          </p:cNvPr>
          <p:cNvSpPr txBox="1"/>
          <p:nvPr/>
        </p:nvSpPr>
        <p:spPr>
          <a:xfrm>
            <a:off x="663731" y="1281063"/>
            <a:ext cx="6096000" cy="369332"/>
          </a:xfrm>
          <a:prstGeom prst="rect">
            <a:avLst/>
          </a:prstGeom>
          <a:noFill/>
        </p:spPr>
        <p:txBody>
          <a:bodyPr wrap="square">
            <a:spAutoFit/>
          </a:bodyPr>
          <a:lstStyle/>
          <a:p>
            <a:pPr marL="285750" indent="-285750">
              <a:buFont typeface="Wingdings" panose="05000000000000000000" pitchFamily="2" charset="2"/>
              <a:buChar char="Ø"/>
            </a:pPr>
            <a:r>
              <a:rPr lang="vi-VN" b="1" kern="0">
                <a:latin typeface="Times New Roman" panose="02020603050405020304" pitchFamily="18" charset="0"/>
              </a:rPr>
              <a:t>Kết quả thử nghiệm</a:t>
            </a:r>
            <a:endParaRPr lang="en-US" b="1" dirty="0"/>
          </a:p>
        </p:txBody>
      </p:sp>
      <p:pic>
        <p:nvPicPr>
          <p:cNvPr id="10" name="Picture 9">
            <a:extLst>
              <a:ext uri="{FF2B5EF4-FFF2-40B4-BE49-F238E27FC236}">
                <a16:creationId xmlns:a16="http://schemas.microsoft.com/office/drawing/2014/main" id="{A74551D9-C89B-9D21-8699-9A3F5762A751}"/>
              </a:ext>
            </a:extLst>
          </p:cNvPr>
          <p:cNvPicPr>
            <a:picLocks noChangeAspect="1"/>
          </p:cNvPicPr>
          <p:nvPr/>
        </p:nvPicPr>
        <p:blipFill>
          <a:blip r:embed="rId4"/>
          <a:stretch>
            <a:fillRect/>
          </a:stretch>
        </p:blipFill>
        <p:spPr>
          <a:xfrm>
            <a:off x="663731" y="1873175"/>
            <a:ext cx="5455920" cy="3398520"/>
          </a:xfrm>
          <a:prstGeom prst="rect">
            <a:avLst/>
          </a:prstGeom>
        </p:spPr>
      </p:pic>
      <p:pic>
        <p:nvPicPr>
          <p:cNvPr id="11" name="Picture 10">
            <a:extLst>
              <a:ext uri="{FF2B5EF4-FFF2-40B4-BE49-F238E27FC236}">
                <a16:creationId xmlns:a16="http://schemas.microsoft.com/office/drawing/2014/main" id="{D2FA5531-E72E-E615-839C-E1725AC7DD92}"/>
              </a:ext>
            </a:extLst>
          </p:cNvPr>
          <p:cNvPicPr>
            <a:picLocks noChangeAspect="1"/>
          </p:cNvPicPr>
          <p:nvPr/>
        </p:nvPicPr>
        <p:blipFill>
          <a:blip r:embed="rId5"/>
          <a:stretch>
            <a:fillRect/>
          </a:stretch>
        </p:blipFill>
        <p:spPr>
          <a:xfrm>
            <a:off x="6330780" y="1873175"/>
            <a:ext cx="5385901" cy="3385635"/>
          </a:xfrm>
          <a:prstGeom prst="rect">
            <a:avLst/>
          </a:prstGeom>
        </p:spPr>
      </p:pic>
      <p:sp>
        <p:nvSpPr>
          <p:cNvPr id="12" name="TextBox 11">
            <a:extLst>
              <a:ext uri="{FF2B5EF4-FFF2-40B4-BE49-F238E27FC236}">
                <a16:creationId xmlns:a16="http://schemas.microsoft.com/office/drawing/2014/main" id="{3B70D0B2-13CF-FC5A-E82E-C58E84DF876F}"/>
              </a:ext>
            </a:extLst>
          </p:cNvPr>
          <p:cNvSpPr txBox="1"/>
          <p:nvPr/>
        </p:nvSpPr>
        <p:spPr>
          <a:xfrm>
            <a:off x="939844" y="5271695"/>
            <a:ext cx="4903694"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Dữ liệu đo được từ cảm biến áp suất</a:t>
            </a:r>
          </a:p>
        </p:txBody>
      </p:sp>
      <p:sp>
        <p:nvSpPr>
          <p:cNvPr id="13" name="TextBox 12">
            <a:extLst>
              <a:ext uri="{FF2B5EF4-FFF2-40B4-BE49-F238E27FC236}">
                <a16:creationId xmlns:a16="http://schemas.microsoft.com/office/drawing/2014/main" id="{262D1FD5-87A6-328B-7DFB-5911D345B324}"/>
              </a:ext>
            </a:extLst>
          </p:cNvPr>
          <p:cNvSpPr txBox="1"/>
          <p:nvPr/>
        </p:nvSpPr>
        <p:spPr>
          <a:xfrm>
            <a:off x="6599286" y="5255665"/>
            <a:ext cx="5117395"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Dữ liệu thu được từ cảm biến chất lượng không khí</a:t>
            </a:r>
          </a:p>
        </p:txBody>
      </p:sp>
    </p:spTree>
    <p:extLst>
      <p:ext uri="{BB962C8B-B14F-4D97-AF65-F5344CB8AC3E}">
        <p14:creationId xmlns:p14="http://schemas.microsoft.com/office/powerpoint/2010/main" val="246074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8"/>
          <p:cNvGrpSpPr/>
          <p:nvPr/>
        </p:nvGrpSpPr>
        <p:grpSpPr>
          <a:xfrm>
            <a:off x="459037" y="1152491"/>
            <a:ext cx="6680322" cy="432782"/>
            <a:chOff x="4581530" y="2041182"/>
            <a:chExt cx="5927332" cy="432782"/>
          </a:xfrm>
        </p:grpSpPr>
        <p:sp>
          <p:nvSpPr>
            <p:cNvPr id="18" name="Text Box 5"/>
            <p:cNvSpPr txBox="1">
              <a:spLocks noChangeArrowheads="1"/>
            </p:cNvSpPr>
            <p:nvPr/>
          </p:nvSpPr>
          <p:spPr bwMode="auto">
            <a:xfrm>
              <a:off x="5123370" y="2104632"/>
              <a:ext cx="5385492" cy="369332"/>
            </a:xfrm>
            <a:prstGeom prst="rect">
              <a:avLst/>
            </a:prstGeom>
            <a:noFill/>
            <a:ln w="9525">
              <a:noFill/>
              <a:miter lim="800000"/>
              <a:headEnd/>
              <a:tailEnd/>
            </a:ln>
          </p:spPr>
          <p:txBody>
            <a:bodyPr wrap="square">
              <a:spAutoFit/>
            </a:bodyPr>
            <a:lstStyle/>
            <a:p>
              <a:pPr latinLnBrk="1">
                <a:defRPr/>
              </a:pPr>
              <a:r>
                <a:rPr lang="vi-VN" altLang="ko-KR" b="1" u="sng" dirty="0">
                  <a:latin typeface="Times New Roman" panose="02020603050405020304" pitchFamily="18" charset="0"/>
                  <a:ea typeface="맑은 고딕" pitchFamily="50" charset="-127"/>
                  <a:cs typeface="Times New Roman" panose="02020603050405020304" pitchFamily="18" charset="0"/>
                </a:rPr>
                <a:t>Giới thiệu chung </a:t>
              </a:r>
              <a:endParaRPr lang="en-US" altLang="ko-KR" b="1" u="sng" dirty="0">
                <a:latin typeface="Times New Roman" panose="02020603050405020304" pitchFamily="18" charset="0"/>
                <a:ea typeface="맑은 고딕" pitchFamily="50" charset="-127"/>
                <a:cs typeface="Times New Roman" panose="02020603050405020304" pitchFamily="18" charset="0"/>
              </a:endParaRPr>
            </a:p>
          </p:txBody>
        </p:sp>
        <p:sp>
          <p:nvSpPr>
            <p:cNvPr id="19" name="TextBox 13"/>
            <p:cNvSpPr txBox="1">
              <a:spLocks noChangeArrowheads="1"/>
            </p:cNvSpPr>
            <p:nvPr/>
          </p:nvSpPr>
          <p:spPr bwMode="auto">
            <a:xfrm>
              <a:off x="4581530" y="2041182"/>
              <a:ext cx="365819" cy="400110"/>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000" b="1">
                  <a:latin typeface="Times New Roman" panose="02020603050405020304" pitchFamily="18" charset="0"/>
                  <a:ea typeface="맑은 고딕" pitchFamily="50" charset="-127"/>
                  <a:cs typeface="Times New Roman" panose="02020603050405020304" pitchFamily="18" charset="0"/>
                </a:rPr>
                <a:t> I </a:t>
              </a:r>
              <a:endParaRPr lang="ko-KR" altLang="en-US" sz="2000" b="1" dirty="0">
                <a:latin typeface="Times New Roman" panose="02020603050405020304" pitchFamily="18" charset="0"/>
                <a:ea typeface="맑은 고딕" pitchFamily="50" charset="-127"/>
                <a:cs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C2A5307F-2697-696F-0868-234678DD99DD}"/>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3</a:t>
            </a:fld>
            <a:endParaRPr lang="ko-KR" altLang="en-US">
              <a:solidFill>
                <a:prstClr val="black">
                  <a:tint val="75000"/>
                </a:prstClr>
              </a:solidFill>
            </a:endParaRPr>
          </a:p>
        </p:txBody>
      </p:sp>
      <p:sp>
        <p:nvSpPr>
          <p:cNvPr id="4" name="TextBox 3">
            <a:extLst>
              <a:ext uri="{FF2B5EF4-FFF2-40B4-BE49-F238E27FC236}">
                <a16:creationId xmlns:a16="http://schemas.microsoft.com/office/drawing/2014/main" id="{23D3A97B-B0B1-D8E9-6135-D465D8C50E00}"/>
              </a:ext>
            </a:extLst>
          </p:cNvPr>
          <p:cNvSpPr txBox="1"/>
          <p:nvPr/>
        </p:nvSpPr>
        <p:spPr>
          <a:xfrm>
            <a:off x="286765" y="1740733"/>
            <a:ext cx="6852593" cy="295638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vi-VN" sz="1800" kern="0" dirty="0">
                <a:effectLst/>
                <a:latin typeface="Times New Roman" panose="02020603050405020304" pitchFamily="18" charset="0"/>
                <a:ea typeface="Times New Roman" panose="02020603050405020304" pitchFamily="18" charset="0"/>
              </a:rPr>
              <a:t>Cansat, hay còn gọi là vệ tinh tí hon, là một mô hình mô phỏng thực tế của vệ tinh sử dụng trên quỹ đạo. </a:t>
            </a:r>
          </a:p>
          <a:p>
            <a:pPr marL="285750" indent="-285750" algn="just">
              <a:lnSpc>
                <a:spcPct val="150000"/>
              </a:lnSpc>
              <a:buFont typeface="Arial" panose="020B0604020202020204" pitchFamily="34" charset="0"/>
              <a:buChar char="•"/>
            </a:pPr>
            <a:r>
              <a:rPr lang="vi-VN" sz="1800" kern="0" dirty="0">
                <a:effectLst/>
                <a:latin typeface="Times New Roman" panose="02020603050405020304" pitchFamily="18" charset="0"/>
                <a:ea typeface="Times New Roman" panose="02020603050405020304" pitchFamily="18" charset="0"/>
              </a:rPr>
              <a:t>Các nhiệm vụ của Cansat được thiết kế để tái hiện một số nhiệm vụ được thực hiện trong thực tế như giám sát chất lượng không khí, xác định độ cao, tư thế, quay chụp ảnh. </a:t>
            </a:r>
          </a:p>
          <a:p>
            <a:pPr marL="285750" indent="-285750" algn="just">
              <a:lnSpc>
                <a:spcPct val="150000"/>
              </a:lnSpc>
              <a:buFont typeface="Arial" panose="020B0604020202020204" pitchFamily="34" charset="0"/>
              <a:buChar char="•"/>
            </a:pPr>
            <a:r>
              <a:rPr lang="vi-VN" sz="1800" kern="0" dirty="0">
                <a:effectLst/>
                <a:latin typeface="Times New Roman" panose="02020603050405020304" pitchFamily="18" charset="0"/>
                <a:ea typeface="Times New Roman" panose="02020603050405020304" pitchFamily="18" charset="0"/>
              </a:rPr>
              <a:t>Khối lượng của Cansat nằm trong khoảng 0.3 kg, được tích hợp trong một khung cấu trúc nhỏ, có kích thước bằng một lon nước. </a:t>
            </a:r>
            <a:endParaRPr lang="en-US" dirty="0"/>
          </a:p>
        </p:txBody>
      </p:sp>
      <p:pic>
        <p:nvPicPr>
          <p:cNvPr id="1026" name="Picture 2" descr="CanSat prototype, equipped with temperature/humidity sensors. | Download  Scientific Diagram">
            <a:extLst>
              <a:ext uri="{FF2B5EF4-FFF2-40B4-BE49-F238E27FC236}">
                <a16:creationId xmlns:a16="http://schemas.microsoft.com/office/drawing/2014/main" id="{68E77B91-1B0F-140D-22D4-4923ED8A6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224" y="1740733"/>
            <a:ext cx="3528519" cy="4340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BC0C54-4F83-4F8D-5C75-65F6D7F930D1}"/>
              </a:ext>
            </a:extLst>
          </p:cNvPr>
          <p:cNvSpPr txBox="1"/>
          <p:nvPr/>
        </p:nvSpPr>
        <p:spPr>
          <a:xfrm>
            <a:off x="8459220" y="6096196"/>
            <a:ext cx="2244525" cy="338554"/>
          </a:xfrm>
          <a:prstGeom prst="rect">
            <a:avLst/>
          </a:prstGeom>
          <a:noFill/>
        </p:spPr>
        <p:txBody>
          <a:bodyPr wrap="none" rtlCol="0">
            <a:spAutoFit/>
          </a:bodyPr>
          <a:lstStyle/>
          <a:p>
            <a:r>
              <a:rPr lang="vi-VN" sz="1600" i="1">
                <a:latin typeface="Times New Roman" panose="02020603050405020304" pitchFamily="18" charset="0"/>
                <a:cs typeface="Times New Roman" panose="02020603050405020304" pitchFamily="18" charset="0"/>
              </a:rPr>
              <a:t>Hình ảnh vệ tinh Cansat </a:t>
            </a: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446231"/>
      </p:ext>
    </p:extLst>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2599C4-0169-30AD-B78B-16C76BFFA71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30</a:t>
            </a:fld>
            <a:endParaRPr lang="ko-KR" altLang="en-US">
              <a:solidFill>
                <a:prstClr val="black">
                  <a:tint val="75000"/>
                </a:prstClr>
              </a:solidFill>
            </a:endParaRPr>
          </a:p>
        </p:txBody>
      </p:sp>
      <p:pic>
        <p:nvPicPr>
          <p:cNvPr id="5" name="Picture 2" descr="Tập tin:Logo HUET.svg – Wikipedia tiếng Việt">
            <a:extLst>
              <a:ext uri="{FF2B5EF4-FFF2-40B4-BE49-F238E27FC236}">
                <a16:creationId xmlns:a16="http://schemas.microsoft.com/office/drawing/2014/main" id="{EDDF9ABE-03C1-070C-4C73-131DDA783B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Viện Công nghệ Hàng không Vũ trụ">
            <a:extLst>
              <a:ext uri="{FF2B5EF4-FFF2-40B4-BE49-F238E27FC236}">
                <a16:creationId xmlns:a16="http://schemas.microsoft.com/office/drawing/2014/main" id="{2E87C655-49DF-020D-8CEF-842F30C22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C7328C2-D967-9176-3F25-21E462BFC225}"/>
              </a:ext>
            </a:extLst>
          </p:cNvPr>
          <p:cNvPicPr>
            <a:picLocks noChangeAspect="1"/>
          </p:cNvPicPr>
          <p:nvPr/>
        </p:nvPicPr>
        <p:blipFill>
          <a:blip r:embed="rId4"/>
          <a:stretch>
            <a:fillRect/>
          </a:stretch>
        </p:blipFill>
        <p:spPr>
          <a:xfrm>
            <a:off x="663731" y="1878032"/>
            <a:ext cx="5098659" cy="3401825"/>
          </a:xfrm>
          <a:prstGeom prst="rect">
            <a:avLst/>
          </a:prstGeom>
        </p:spPr>
      </p:pic>
      <p:pic>
        <p:nvPicPr>
          <p:cNvPr id="8" name="Picture 7">
            <a:extLst>
              <a:ext uri="{FF2B5EF4-FFF2-40B4-BE49-F238E27FC236}">
                <a16:creationId xmlns:a16="http://schemas.microsoft.com/office/drawing/2014/main" id="{EE72EFB8-E396-3D4D-C55A-51AF34930EBB}"/>
              </a:ext>
            </a:extLst>
          </p:cNvPr>
          <p:cNvPicPr>
            <a:picLocks noChangeAspect="1"/>
          </p:cNvPicPr>
          <p:nvPr/>
        </p:nvPicPr>
        <p:blipFill>
          <a:blip r:embed="rId5"/>
          <a:stretch>
            <a:fillRect/>
          </a:stretch>
        </p:blipFill>
        <p:spPr>
          <a:xfrm>
            <a:off x="6096000" y="1699092"/>
            <a:ext cx="5631180" cy="3580765"/>
          </a:xfrm>
          <a:prstGeom prst="rect">
            <a:avLst/>
          </a:prstGeom>
        </p:spPr>
      </p:pic>
      <p:sp>
        <p:nvSpPr>
          <p:cNvPr id="10" name="TextBox 9">
            <a:extLst>
              <a:ext uri="{FF2B5EF4-FFF2-40B4-BE49-F238E27FC236}">
                <a16:creationId xmlns:a16="http://schemas.microsoft.com/office/drawing/2014/main" id="{8B88EE1A-81E8-2B4A-8163-761D3E25B66C}"/>
              </a:ext>
            </a:extLst>
          </p:cNvPr>
          <p:cNvSpPr txBox="1"/>
          <p:nvPr/>
        </p:nvSpPr>
        <p:spPr>
          <a:xfrm>
            <a:off x="663731" y="1179076"/>
            <a:ext cx="6096000" cy="369332"/>
          </a:xfrm>
          <a:prstGeom prst="rect">
            <a:avLst/>
          </a:prstGeom>
          <a:noFill/>
        </p:spPr>
        <p:txBody>
          <a:bodyPr wrap="square">
            <a:spAutoFit/>
          </a:bodyPr>
          <a:lstStyle/>
          <a:p>
            <a:pPr marL="285750" indent="-285750">
              <a:buFont typeface="Wingdings" panose="05000000000000000000" pitchFamily="2" charset="2"/>
              <a:buChar char="Ø"/>
            </a:pPr>
            <a:r>
              <a:rPr lang="vi-VN" b="1" kern="0">
                <a:latin typeface="Times New Roman" panose="02020603050405020304" pitchFamily="18" charset="0"/>
              </a:rPr>
              <a:t>Kết quả thử nghiệm</a:t>
            </a:r>
            <a:endParaRPr lang="en-US" b="1" dirty="0"/>
          </a:p>
        </p:txBody>
      </p:sp>
      <p:sp>
        <p:nvSpPr>
          <p:cNvPr id="11" name="TextBox 10">
            <a:extLst>
              <a:ext uri="{FF2B5EF4-FFF2-40B4-BE49-F238E27FC236}">
                <a16:creationId xmlns:a16="http://schemas.microsoft.com/office/drawing/2014/main" id="{7F02056A-DA82-0E0B-09C9-34F5B961062B}"/>
              </a:ext>
            </a:extLst>
          </p:cNvPr>
          <p:cNvSpPr txBox="1"/>
          <p:nvPr/>
        </p:nvSpPr>
        <p:spPr>
          <a:xfrm>
            <a:off x="859454" y="5279857"/>
            <a:ext cx="4438687"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Dữ liệu thu được từ GPS</a:t>
            </a:r>
          </a:p>
        </p:txBody>
      </p:sp>
      <p:sp>
        <p:nvSpPr>
          <p:cNvPr id="12" name="TextBox 11">
            <a:extLst>
              <a:ext uri="{FF2B5EF4-FFF2-40B4-BE49-F238E27FC236}">
                <a16:creationId xmlns:a16="http://schemas.microsoft.com/office/drawing/2014/main" id="{D7A5720C-F43B-BFBB-C51E-2D09A3D3B89E}"/>
              </a:ext>
            </a:extLst>
          </p:cNvPr>
          <p:cNvSpPr txBox="1"/>
          <p:nvPr/>
        </p:nvSpPr>
        <p:spPr>
          <a:xfrm>
            <a:off x="7039555" y="5279857"/>
            <a:ext cx="4033775" cy="369332"/>
          </a:xfrm>
          <a:prstGeom prst="rect">
            <a:avLst/>
          </a:prstGeom>
          <a:noFill/>
        </p:spPr>
        <p:txBody>
          <a:bodyPr wrap="square" rtlCol="0">
            <a:spAutoFit/>
          </a:bodyPr>
          <a:lstStyle/>
          <a:p>
            <a:pPr algn="ctr"/>
            <a:r>
              <a:rPr lang="en-US" i="1">
                <a:latin typeface="Times New Roman" panose="02020603050405020304" pitchFamily="18" charset="0"/>
                <a:cs typeface="Times New Roman" panose="02020603050405020304" pitchFamily="18" charset="0"/>
              </a:rPr>
              <a:t>Dữ liệu thu được từ cảm biến gia tốc góc</a:t>
            </a:r>
          </a:p>
        </p:txBody>
      </p:sp>
    </p:spTree>
    <p:extLst>
      <p:ext uri="{BB962C8B-B14F-4D97-AF65-F5344CB8AC3E}">
        <p14:creationId xmlns:p14="http://schemas.microsoft.com/office/powerpoint/2010/main" val="2892023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31</a:t>
            </a:fld>
            <a:endParaRPr lang="ko-KR" altLang="en-US">
              <a:solidFill>
                <a:prstClr val="black">
                  <a:tint val="75000"/>
                </a:prstClr>
              </a:solidFill>
            </a:endParaRPr>
          </a:p>
        </p:txBody>
      </p:sp>
      <p:pic>
        <p:nvPicPr>
          <p:cNvPr id="4" name="Picture 3">
            <a:extLst>
              <a:ext uri="{FF2B5EF4-FFF2-40B4-BE49-F238E27FC236}">
                <a16:creationId xmlns:a16="http://schemas.microsoft.com/office/drawing/2014/main" id="{960CD11D-F416-9331-F574-B2896A940E31}"/>
              </a:ext>
            </a:extLst>
          </p:cNvPr>
          <p:cNvPicPr>
            <a:picLocks noChangeAspect="1"/>
          </p:cNvPicPr>
          <p:nvPr/>
        </p:nvPicPr>
        <p:blipFill rotWithShape="1">
          <a:blip r:embed="rId4"/>
          <a:srcRect l="18100" t="9925" r="18896" b="5537"/>
          <a:stretch/>
        </p:blipFill>
        <p:spPr>
          <a:xfrm>
            <a:off x="587517" y="1874869"/>
            <a:ext cx="4620639" cy="3494800"/>
          </a:xfrm>
          <a:prstGeom prst="rect">
            <a:avLst/>
          </a:prstGeom>
        </p:spPr>
      </p:pic>
      <p:pic>
        <p:nvPicPr>
          <p:cNvPr id="8" name="Picture 7">
            <a:extLst>
              <a:ext uri="{FF2B5EF4-FFF2-40B4-BE49-F238E27FC236}">
                <a16:creationId xmlns:a16="http://schemas.microsoft.com/office/drawing/2014/main" id="{1646E33D-F142-146F-306C-3936F37B4A6C}"/>
              </a:ext>
            </a:extLst>
          </p:cNvPr>
          <p:cNvPicPr>
            <a:picLocks noChangeAspect="1"/>
          </p:cNvPicPr>
          <p:nvPr/>
        </p:nvPicPr>
        <p:blipFill rotWithShape="1">
          <a:blip r:embed="rId5"/>
          <a:srcRect l="620" t="19716" r="19592" b="6241"/>
          <a:stretch/>
        </p:blipFill>
        <p:spPr>
          <a:xfrm>
            <a:off x="5625831" y="1874869"/>
            <a:ext cx="5978652" cy="3494800"/>
          </a:xfrm>
          <a:prstGeom prst="rect">
            <a:avLst/>
          </a:prstGeom>
        </p:spPr>
      </p:pic>
      <p:sp>
        <p:nvSpPr>
          <p:cNvPr id="9" name="TextBox 8">
            <a:extLst>
              <a:ext uri="{FF2B5EF4-FFF2-40B4-BE49-F238E27FC236}">
                <a16:creationId xmlns:a16="http://schemas.microsoft.com/office/drawing/2014/main" id="{27DB979D-9B03-18F3-8EFB-F4E81430EEC7}"/>
              </a:ext>
            </a:extLst>
          </p:cNvPr>
          <p:cNvSpPr txBox="1"/>
          <p:nvPr/>
        </p:nvSpPr>
        <p:spPr>
          <a:xfrm>
            <a:off x="587517" y="5369669"/>
            <a:ext cx="4389943" cy="584775"/>
          </a:xfrm>
          <a:prstGeom prst="rect">
            <a:avLst/>
          </a:prstGeom>
          <a:noFill/>
        </p:spPr>
        <p:txBody>
          <a:bodyPr wrap="square" rtlCol="0">
            <a:spAutoFit/>
          </a:bodyPr>
          <a:lstStyle/>
          <a:p>
            <a:pPr algn="ctr"/>
            <a:r>
              <a:rPr lang="vi-VN" sz="1600" i="1" dirty="0">
                <a:latin typeface="Times New Roman" panose="02020603050405020304" pitchFamily="18" charset="0"/>
                <a:cs typeface="Times New Roman" panose="02020603050405020304" pitchFamily="18" charset="0"/>
              </a:rPr>
              <a:t>Hình ảnh chụp từ Cansat trên Drone khi chuẩn bị thả rơi</a:t>
            </a:r>
            <a:endParaRPr lang="en-US" sz="16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1C3B7E0-4CC4-88C5-FB8E-82FA41D3B055}"/>
              </a:ext>
            </a:extLst>
          </p:cNvPr>
          <p:cNvSpPr txBox="1"/>
          <p:nvPr/>
        </p:nvSpPr>
        <p:spPr>
          <a:xfrm>
            <a:off x="6742823" y="5362414"/>
            <a:ext cx="4389943" cy="338554"/>
          </a:xfrm>
          <a:prstGeom prst="rect">
            <a:avLst/>
          </a:prstGeom>
          <a:noFill/>
        </p:spPr>
        <p:txBody>
          <a:bodyPr wrap="square" rtlCol="0">
            <a:spAutoFit/>
          </a:bodyPr>
          <a:lstStyle/>
          <a:p>
            <a:pPr algn="ctr"/>
            <a:r>
              <a:rPr lang="vi-VN" sz="1600" i="1" dirty="0">
                <a:latin typeface="Times New Roman" panose="02020603050405020304" pitchFamily="18" charset="0"/>
                <a:cs typeface="Times New Roman" panose="02020603050405020304" pitchFamily="18" charset="0"/>
              </a:rPr>
              <a:t>Hình ảnh chụp từ </a:t>
            </a:r>
            <a:r>
              <a:rPr lang="vi-VN" sz="1600" i="1">
                <a:latin typeface="Times New Roman" panose="02020603050405020304" pitchFamily="18" charset="0"/>
                <a:cs typeface="Times New Roman" panose="02020603050405020304" pitchFamily="18" charset="0"/>
              </a:rPr>
              <a:t>Cansat khi đáp đất</a:t>
            </a:r>
            <a:endParaRPr lang="en-US" sz="1600" i="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721C4FE-A803-3FA3-99A3-2F789D813178}"/>
              </a:ext>
            </a:extLst>
          </p:cNvPr>
          <p:cNvSpPr txBox="1"/>
          <p:nvPr/>
        </p:nvSpPr>
        <p:spPr>
          <a:xfrm>
            <a:off x="663731" y="1290094"/>
            <a:ext cx="6096000" cy="369332"/>
          </a:xfrm>
          <a:prstGeom prst="rect">
            <a:avLst/>
          </a:prstGeom>
          <a:noFill/>
        </p:spPr>
        <p:txBody>
          <a:bodyPr wrap="square">
            <a:spAutoFit/>
          </a:bodyPr>
          <a:lstStyle/>
          <a:p>
            <a:pPr marL="285750" indent="-285750">
              <a:buFont typeface="Wingdings" panose="05000000000000000000" pitchFamily="2" charset="2"/>
              <a:buChar char="Ø"/>
            </a:pPr>
            <a:r>
              <a:rPr lang="vi-VN" b="1" kern="0">
                <a:latin typeface="Times New Roman" panose="02020603050405020304" pitchFamily="18" charset="0"/>
              </a:rPr>
              <a:t>Kết quả thử nghiệm</a:t>
            </a:r>
            <a:endParaRPr lang="en-US" b="1" dirty="0"/>
          </a:p>
        </p:txBody>
      </p:sp>
    </p:spTree>
    <p:extLst>
      <p:ext uri="{BB962C8B-B14F-4D97-AF65-F5344CB8AC3E}">
        <p14:creationId xmlns:p14="http://schemas.microsoft.com/office/powerpoint/2010/main" val="193092250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32</a:t>
            </a:fld>
            <a:endParaRPr lang="ko-KR" altLang="en-US">
              <a:solidFill>
                <a:prstClr val="black">
                  <a:tint val="75000"/>
                </a:prstClr>
              </a:solidFill>
            </a:endParaRPr>
          </a:p>
        </p:txBody>
      </p:sp>
      <p:pic>
        <p:nvPicPr>
          <p:cNvPr id="8" name="Picture 7">
            <a:extLst>
              <a:ext uri="{FF2B5EF4-FFF2-40B4-BE49-F238E27FC236}">
                <a16:creationId xmlns:a16="http://schemas.microsoft.com/office/drawing/2014/main" id="{EF1BE7A3-E9B2-E14D-14D6-D68FF922C951}"/>
              </a:ext>
            </a:extLst>
          </p:cNvPr>
          <p:cNvPicPr>
            <a:picLocks noChangeAspect="1"/>
          </p:cNvPicPr>
          <p:nvPr/>
        </p:nvPicPr>
        <p:blipFill rotWithShape="1">
          <a:blip r:embed="rId4"/>
          <a:srcRect l="509"/>
          <a:stretch/>
        </p:blipFill>
        <p:spPr>
          <a:xfrm>
            <a:off x="6152934" y="2450834"/>
            <a:ext cx="5633767" cy="3162562"/>
          </a:xfrm>
          <a:prstGeom prst="rect">
            <a:avLst/>
          </a:prstGeom>
        </p:spPr>
      </p:pic>
      <p:pic>
        <p:nvPicPr>
          <p:cNvPr id="9" name="Picture 8">
            <a:extLst>
              <a:ext uri="{FF2B5EF4-FFF2-40B4-BE49-F238E27FC236}">
                <a16:creationId xmlns:a16="http://schemas.microsoft.com/office/drawing/2014/main" id="{4E3F132F-4D98-9ABB-1D30-90082DBAF4A0}"/>
              </a:ext>
            </a:extLst>
          </p:cNvPr>
          <p:cNvPicPr>
            <a:picLocks noChangeAspect="1"/>
          </p:cNvPicPr>
          <p:nvPr/>
        </p:nvPicPr>
        <p:blipFill rotWithShape="1">
          <a:blip r:embed="rId5"/>
          <a:srcRect l="817" t="1130" r="2135" b="2323"/>
          <a:stretch/>
        </p:blipFill>
        <p:spPr>
          <a:xfrm>
            <a:off x="663731" y="2450834"/>
            <a:ext cx="5029065" cy="3162562"/>
          </a:xfrm>
          <a:prstGeom prst="rect">
            <a:avLst/>
          </a:prstGeom>
        </p:spPr>
      </p:pic>
      <p:sp>
        <p:nvSpPr>
          <p:cNvPr id="10" name="TextBox 9">
            <a:extLst>
              <a:ext uri="{FF2B5EF4-FFF2-40B4-BE49-F238E27FC236}">
                <a16:creationId xmlns:a16="http://schemas.microsoft.com/office/drawing/2014/main" id="{F30B10A5-F334-A63B-745A-0E58D45696BA}"/>
              </a:ext>
            </a:extLst>
          </p:cNvPr>
          <p:cNvSpPr txBox="1"/>
          <p:nvPr/>
        </p:nvSpPr>
        <p:spPr>
          <a:xfrm>
            <a:off x="595637" y="1831223"/>
            <a:ext cx="6011694" cy="369332"/>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Dữ liệu thu được được lưu vào cùng 1 folder như ảnh dưới đây</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DCE5E01-026E-4710-4C87-F76A691CF218}"/>
              </a:ext>
            </a:extLst>
          </p:cNvPr>
          <p:cNvSpPr txBox="1"/>
          <p:nvPr/>
        </p:nvSpPr>
        <p:spPr>
          <a:xfrm>
            <a:off x="2215138" y="5525121"/>
            <a:ext cx="2471818" cy="338554"/>
          </a:xfrm>
          <a:prstGeom prst="rect">
            <a:avLst/>
          </a:prstGeom>
          <a:noFill/>
        </p:spPr>
        <p:txBody>
          <a:bodyPr wrap="square" rtlCol="0">
            <a:spAutoFit/>
          </a:bodyPr>
          <a:lstStyle/>
          <a:p>
            <a:r>
              <a:rPr lang="vi-VN" sz="1600" i="1">
                <a:latin typeface="Times New Roman" panose="02020603050405020304" pitchFamily="18" charset="0"/>
                <a:cs typeface="Times New Roman" panose="02020603050405020304" pitchFamily="18" charset="0"/>
              </a:rPr>
              <a:t>Dữ liệu cảm biến</a:t>
            </a:r>
            <a:endParaRPr lang="en-US" sz="1600"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B7B31EC-1143-9E80-F8E2-5B4933F3BF2D}"/>
              </a:ext>
            </a:extLst>
          </p:cNvPr>
          <p:cNvSpPr txBox="1"/>
          <p:nvPr/>
        </p:nvSpPr>
        <p:spPr>
          <a:xfrm>
            <a:off x="8432967" y="5525121"/>
            <a:ext cx="2471818" cy="338554"/>
          </a:xfrm>
          <a:prstGeom prst="rect">
            <a:avLst/>
          </a:prstGeom>
          <a:noFill/>
        </p:spPr>
        <p:txBody>
          <a:bodyPr wrap="square" rtlCol="0">
            <a:spAutoFit/>
          </a:bodyPr>
          <a:lstStyle/>
          <a:p>
            <a:r>
              <a:rPr lang="vi-VN" sz="1600" i="1" dirty="0">
                <a:latin typeface="Times New Roman" panose="02020603050405020304" pitchFamily="18" charset="0"/>
                <a:cs typeface="Times New Roman" panose="02020603050405020304" pitchFamily="18" charset="0"/>
              </a:rPr>
              <a:t>Dữ liệu hình ảnh</a:t>
            </a:r>
            <a:endParaRPr lang="en-US" sz="1600"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456F679-BA99-8C91-A0AA-84F405E4EB29}"/>
              </a:ext>
            </a:extLst>
          </p:cNvPr>
          <p:cNvSpPr txBox="1"/>
          <p:nvPr/>
        </p:nvSpPr>
        <p:spPr>
          <a:xfrm>
            <a:off x="663731" y="1244604"/>
            <a:ext cx="6096000" cy="369332"/>
          </a:xfrm>
          <a:prstGeom prst="rect">
            <a:avLst/>
          </a:prstGeom>
          <a:noFill/>
        </p:spPr>
        <p:txBody>
          <a:bodyPr wrap="square">
            <a:spAutoFit/>
          </a:bodyPr>
          <a:lstStyle/>
          <a:p>
            <a:pPr marL="285750" indent="-285750">
              <a:buFont typeface="Wingdings" panose="05000000000000000000" pitchFamily="2" charset="2"/>
              <a:buChar char="Ø"/>
            </a:pPr>
            <a:r>
              <a:rPr lang="vi-VN" b="1" kern="0">
                <a:latin typeface="Times New Roman" panose="02020603050405020304" pitchFamily="18" charset="0"/>
              </a:rPr>
              <a:t>Kết quả thử nghiệm</a:t>
            </a:r>
            <a:endParaRPr lang="en-US" b="1" dirty="0"/>
          </a:p>
        </p:txBody>
      </p:sp>
    </p:spTree>
    <p:extLst>
      <p:ext uri="{BB962C8B-B14F-4D97-AF65-F5344CB8AC3E}">
        <p14:creationId xmlns:p14="http://schemas.microsoft.com/office/powerpoint/2010/main" val="39427114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4609F27-48D3-4AE1-0615-BE2447440B07}"/>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33</a:t>
            </a:fld>
            <a:endParaRPr lang="ko-KR" altLang="en-US">
              <a:solidFill>
                <a:prstClr val="black">
                  <a:tint val="75000"/>
                </a:prstClr>
              </a:solidFill>
            </a:endParaRPr>
          </a:p>
        </p:txBody>
      </p:sp>
      <p:sp>
        <p:nvSpPr>
          <p:cNvPr id="3" name="Text Box 5">
            <a:extLst>
              <a:ext uri="{FF2B5EF4-FFF2-40B4-BE49-F238E27FC236}">
                <a16:creationId xmlns:a16="http://schemas.microsoft.com/office/drawing/2014/main" id="{837B48B1-086F-7C0E-3070-570DE2A638C8}"/>
              </a:ext>
            </a:extLst>
          </p:cNvPr>
          <p:cNvSpPr txBox="1">
            <a:spLocks noChangeArrowheads="1"/>
          </p:cNvSpPr>
          <p:nvPr/>
        </p:nvSpPr>
        <p:spPr bwMode="auto">
          <a:xfrm>
            <a:off x="1206671" y="1181680"/>
            <a:ext cx="6069648" cy="369332"/>
          </a:xfrm>
          <a:prstGeom prst="rect">
            <a:avLst/>
          </a:prstGeom>
          <a:noFill/>
          <a:ln w="9525">
            <a:noFill/>
            <a:miter lim="800000"/>
            <a:headEnd/>
            <a:tailEnd/>
          </a:ln>
        </p:spPr>
        <p:txBody>
          <a:bodyPr wrap="square">
            <a:spAutoFit/>
          </a:bodyPr>
          <a:lstStyle/>
          <a:p>
            <a:pPr latinLnBrk="1">
              <a:defRPr/>
            </a:pPr>
            <a:r>
              <a:rPr lang="vi-VN" altLang="ko-KR" b="1" u="sng" dirty="0">
                <a:latin typeface="Times New Roman" panose="02020603050405020304" pitchFamily="18" charset="0"/>
                <a:ea typeface="맑은 고딕" pitchFamily="50" charset="-127"/>
                <a:cs typeface="Times New Roman" panose="02020603050405020304" pitchFamily="18" charset="0"/>
              </a:rPr>
              <a:t> Đánh giá và kết luận </a:t>
            </a:r>
            <a:endParaRPr lang="en-US" altLang="ko-KR" b="1" u="sng" dirty="0">
              <a:latin typeface="Times New Roman" panose="02020603050405020304" pitchFamily="18" charset="0"/>
              <a:ea typeface="맑은 고딕" pitchFamily="50" charset="-127"/>
              <a:cs typeface="Times New Roman" panose="02020603050405020304" pitchFamily="18" charset="0"/>
            </a:endParaRPr>
          </a:p>
        </p:txBody>
      </p:sp>
      <p:sp>
        <p:nvSpPr>
          <p:cNvPr id="4" name="TextBox 13">
            <a:extLst>
              <a:ext uri="{FF2B5EF4-FFF2-40B4-BE49-F238E27FC236}">
                <a16:creationId xmlns:a16="http://schemas.microsoft.com/office/drawing/2014/main" id="{FC288DC1-0BE5-B2BA-FED5-0E96175C5AD1}"/>
              </a:ext>
            </a:extLst>
          </p:cNvPr>
          <p:cNvSpPr txBox="1">
            <a:spLocks noChangeArrowheads="1"/>
          </p:cNvSpPr>
          <p:nvPr/>
        </p:nvSpPr>
        <p:spPr bwMode="auto">
          <a:xfrm>
            <a:off x="595997" y="1118230"/>
            <a:ext cx="554960" cy="492443"/>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600" b="1" dirty="0">
                <a:latin typeface="Times New Roman" panose="02020603050405020304" pitchFamily="18" charset="0"/>
                <a:ea typeface="맑은 고딕" pitchFamily="50" charset="-127"/>
                <a:cs typeface="Times New Roman" panose="02020603050405020304" pitchFamily="18" charset="0"/>
              </a:rPr>
              <a:t>IV</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sp>
        <p:nvSpPr>
          <p:cNvPr id="10" name="TextBox 9">
            <a:extLst>
              <a:ext uri="{FF2B5EF4-FFF2-40B4-BE49-F238E27FC236}">
                <a16:creationId xmlns:a16="http://schemas.microsoft.com/office/drawing/2014/main" id="{373B29B4-5AEB-F795-A997-D0DC026828E6}"/>
              </a:ext>
            </a:extLst>
          </p:cNvPr>
          <p:cNvSpPr txBox="1"/>
          <p:nvPr/>
        </p:nvSpPr>
        <p:spPr>
          <a:xfrm>
            <a:off x="222693" y="3350395"/>
            <a:ext cx="8107939" cy="2956387"/>
          </a:xfrm>
          <a:prstGeom prst="rect">
            <a:avLst/>
          </a:prstGeom>
          <a:noFill/>
        </p:spPr>
        <p:txBody>
          <a:bodyPr wrap="square">
            <a:spAutoFit/>
          </a:bodyPr>
          <a:lstStyle/>
          <a:p>
            <a:pPr marL="285750" marR="0" lvl="0" indent="-285750" algn="just">
              <a:lnSpc>
                <a:spcPct val="150000"/>
              </a:lnSpc>
              <a:spcBef>
                <a:spcPts val="0"/>
              </a:spcBef>
              <a:spcAft>
                <a:spcPts val="0"/>
              </a:spcAft>
              <a:buFont typeface="Wingdings" panose="05000000000000000000" pitchFamily="2" charset="2"/>
              <a:buChar char="v"/>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Hướng phát triển:</a:t>
            </a:r>
          </a:p>
          <a:p>
            <a:pPr marL="342900" marR="0" lvl="0" indent="-342900" algn="just">
              <a:lnSpc>
                <a:spcPct val="150000"/>
              </a:lnSpc>
              <a:spcBef>
                <a:spcPts val="0"/>
              </a:spcBef>
              <a:spcAft>
                <a:spcPts val="0"/>
              </a:spcAft>
              <a:buFont typeface="Wingdings" panose="05000000000000000000" pitchFamily="2"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Phần khung cần được gia công tỉ mỉ, thẩm mĩ và chắc chắn hơn. Phần vỏ ngoài có thể được cố định bằng ốc vít để thuận tiện cho việc tháo lắp.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Thay thế loại pin có dung lượng cao hơn để kéo dài thời gian hoạt động cho Cansat. Hoàn toàn có thể thêm hệ thống đèn cũng như còi báo để thuận tiện cho việc tìm kiếm Cansat sau khi đáp đất hay thậm chí có thể hoạt động vào ban đêm.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Cơ cấu dù có thể chế tạo bằng chất liệu tốt hơn để có thể sử dụng được lâu dài.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DF7C8C4-9560-6A7A-CD9F-AC1596959620}"/>
              </a:ext>
            </a:extLst>
          </p:cNvPr>
          <p:cNvSpPr txBox="1"/>
          <p:nvPr/>
        </p:nvSpPr>
        <p:spPr>
          <a:xfrm>
            <a:off x="0" y="1640503"/>
            <a:ext cx="8330632" cy="1709892"/>
          </a:xfrm>
          <a:prstGeom prst="rect">
            <a:avLst/>
          </a:prstGeom>
          <a:noFill/>
        </p:spPr>
        <p:txBody>
          <a:bodyPr wrap="square">
            <a:spAutoFit/>
          </a:bodyPr>
          <a:lstStyle/>
          <a:p>
            <a:pPr marL="228600" marR="0" algn="just">
              <a:lnSpc>
                <a:spcPct val="150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Đề tài “Thiết kế, chế tạo vệ tinh Cansat” về cơ bản đã hoàn thiện và đáp ứng được các yêu cầu ban đầu đặt ra về kích thước, khối lượng cũng như chức năng. Song, sản phẩm vẫn còn một số hạn chế như phần khung chưa có tính thẩm mỹ cao, dung lượng pin vẫn còn kém, chi phí chế tạo khá tốn kém.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29F4334-4FA6-4A2F-A09F-C4387A899257}"/>
              </a:ext>
            </a:extLst>
          </p:cNvPr>
          <p:cNvPicPr>
            <a:picLocks noChangeAspect="1"/>
          </p:cNvPicPr>
          <p:nvPr/>
        </p:nvPicPr>
        <p:blipFill rotWithShape="1">
          <a:blip r:embed="rId4"/>
          <a:srcRect l="4515" t="7575" r="5843" b="15189"/>
          <a:stretch/>
        </p:blipFill>
        <p:spPr>
          <a:xfrm>
            <a:off x="8553325" y="1841867"/>
            <a:ext cx="3415983" cy="3924365"/>
          </a:xfrm>
          <a:prstGeom prst="rect">
            <a:avLst/>
          </a:prstGeom>
        </p:spPr>
      </p:pic>
    </p:spTree>
    <p:extLst>
      <p:ext uri="{BB962C8B-B14F-4D97-AF65-F5344CB8AC3E}">
        <p14:creationId xmlns:p14="http://schemas.microsoft.com/office/powerpoint/2010/main" val="215175507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508571" y="2495560"/>
            <a:ext cx="7654927" cy="1440161"/>
          </a:xfrm>
        </p:spPr>
        <p:txBody>
          <a:bodyPr/>
          <a:lstStyle/>
          <a:p>
            <a:r>
              <a:rPr lang="vi-VN" altLang="ko-KR" sz="6000" dirty="0"/>
              <a:t>Thanks For Listening </a:t>
            </a:r>
            <a:endParaRPr lang="ko-KR" altLang="en-US" sz="6000" dirty="0">
              <a:latin typeface="Adobe Garamond Pro Bold" panose="02020702060506020403" pitchFamily="18" charset="0"/>
            </a:endParaRPr>
          </a:p>
        </p:txBody>
      </p:sp>
      <p:sp>
        <p:nvSpPr>
          <p:cNvPr id="2" name="Slide Number Placeholder 1">
            <a:extLst>
              <a:ext uri="{FF2B5EF4-FFF2-40B4-BE49-F238E27FC236}">
                <a16:creationId xmlns:a16="http://schemas.microsoft.com/office/drawing/2014/main" id="{F2CABF25-94E8-403E-2EFA-FEEAB29F040E}"/>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34</a:t>
            </a:fld>
            <a:endParaRPr lang="ko-KR" altLang="en-US">
              <a:solidFill>
                <a:prstClr val="black">
                  <a:tint val="75000"/>
                </a:prstClr>
              </a:solidFill>
            </a:endParaRPr>
          </a:p>
        </p:txBody>
      </p:sp>
    </p:spTree>
    <p:extLst>
      <p:ext uri="{BB962C8B-B14F-4D97-AF65-F5344CB8AC3E}">
        <p14:creationId xmlns:p14="http://schemas.microsoft.com/office/powerpoint/2010/main" val="2631100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8"/>
          <p:cNvGrpSpPr/>
          <p:nvPr/>
        </p:nvGrpSpPr>
        <p:grpSpPr>
          <a:xfrm>
            <a:off x="459037" y="1152491"/>
            <a:ext cx="6680322" cy="432782"/>
            <a:chOff x="4581530" y="2041182"/>
            <a:chExt cx="5927332" cy="432782"/>
          </a:xfrm>
        </p:grpSpPr>
        <p:sp>
          <p:nvSpPr>
            <p:cNvPr id="18" name="Text Box 5"/>
            <p:cNvSpPr txBox="1">
              <a:spLocks noChangeArrowheads="1"/>
            </p:cNvSpPr>
            <p:nvPr/>
          </p:nvSpPr>
          <p:spPr bwMode="auto">
            <a:xfrm>
              <a:off x="5123370" y="2104632"/>
              <a:ext cx="5385492" cy="369332"/>
            </a:xfrm>
            <a:prstGeom prst="rect">
              <a:avLst/>
            </a:prstGeom>
            <a:noFill/>
            <a:ln w="9525">
              <a:noFill/>
              <a:miter lim="800000"/>
              <a:headEnd/>
              <a:tailEnd/>
            </a:ln>
          </p:spPr>
          <p:txBody>
            <a:bodyPr wrap="square">
              <a:spAutoFit/>
            </a:bodyPr>
            <a:lstStyle/>
            <a:p>
              <a:pPr latinLnBrk="1">
                <a:defRPr/>
              </a:pPr>
              <a:r>
                <a:rPr lang="vi-VN" altLang="ko-KR" b="1" u="sng" dirty="0">
                  <a:latin typeface="Times New Roman" panose="02020603050405020304" pitchFamily="18" charset="0"/>
                  <a:ea typeface="맑은 고딕" pitchFamily="50" charset="-127"/>
                  <a:cs typeface="Times New Roman" panose="02020603050405020304" pitchFamily="18" charset="0"/>
                </a:rPr>
                <a:t>Giới thiệu chung </a:t>
              </a:r>
              <a:endParaRPr lang="en-US" altLang="ko-KR" b="1" u="sng" dirty="0">
                <a:latin typeface="Times New Roman" panose="02020603050405020304" pitchFamily="18" charset="0"/>
                <a:ea typeface="맑은 고딕" pitchFamily="50" charset="-127"/>
                <a:cs typeface="Times New Roman" panose="02020603050405020304" pitchFamily="18" charset="0"/>
              </a:endParaRPr>
            </a:p>
          </p:txBody>
        </p:sp>
        <p:sp>
          <p:nvSpPr>
            <p:cNvPr id="19" name="TextBox 13"/>
            <p:cNvSpPr txBox="1">
              <a:spLocks noChangeArrowheads="1"/>
            </p:cNvSpPr>
            <p:nvPr/>
          </p:nvSpPr>
          <p:spPr bwMode="auto">
            <a:xfrm>
              <a:off x="4581530" y="2041182"/>
              <a:ext cx="365819" cy="400110"/>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000" b="1">
                  <a:latin typeface="Times New Roman" panose="02020603050405020304" pitchFamily="18" charset="0"/>
                  <a:ea typeface="맑은 고딕" pitchFamily="50" charset="-127"/>
                  <a:cs typeface="Times New Roman" panose="02020603050405020304" pitchFamily="18" charset="0"/>
                </a:rPr>
                <a:t> I </a:t>
              </a:r>
              <a:endParaRPr lang="ko-KR" altLang="en-US" sz="2000" b="1" dirty="0">
                <a:latin typeface="Times New Roman" panose="02020603050405020304" pitchFamily="18" charset="0"/>
                <a:ea typeface="맑은 고딕" pitchFamily="50" charset="-127"/>
                <a:cs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C2A5307F-2697-696F-0868-234678DD99DD}"/>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4</a:t>
            </a:fld>
            <a:endParaRPr lang="ko-KR" altLang="en-US">
              <a:solidFill>
                <a:prstClr val="black">
                  <a:tint val="75000"/>
                </a:prstClr>
              </a:solidFill>
            </a:endParaRPr>
          </a:p>
        </p:txBody>
      </p:sp>
      <p:sp>
        <p:nvSpPr>
          <p:cNvPr id="8" name="TextBox 7">
            <a:extLst>
              <a:ext uri="{FF2B5EF4-FFF2-40B4-BE49-F238E27FC236}">
                <a16:creationId xmlns:a16="http://schemas.microsoft.com/office/drawing/2014/main" id="{B5BC0C54-4F83-4F8D-5C75-65F6D7F930D1}"/>
              </a:ext>
            </a:extLst>
          </p:cNvPr>
          <p:cNvSpPr txBox="1"/>
          <p:nvPr/>
        </p:nvSpPr>
        <p:spPr>
          <a:xfrm>
            <a:off x="7038096" y="5179471"/>
            <a:ext cx="5011308" cy="338554"/>
          </a:xfrm>
          <a:prstGeom prst="rect">
            <a:avLst/>
          </a:prstGeom>
          <a:noFill/>
        </p:spPr>
        <p:txBody>
          <a:bodyPr wrap="none" rtlCol="0">
            <a:spAutoFit/>
          </a:bodyPr>
          <a:lstStyle/>
          <a:p>
            <a:r>
              <a:rPr lang="vi-VN" sz="1600" i="1">
                <a:latin typeface="Times New Roman" panose="02020603050405020304" pitchFamily="18" charset="0"/>
                <a:cs typeface="Times New Roman" panose="02020603050405020304" pitchFamily="18" charset="0"/>
              </a:rPr>
              <a:t>Mô phỏng quá trình phóng, tách và hoạt động của Cansat </a:t>
            </a:r>
            <a:endParaRPr lang="en-US" sz="1600" i="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9D5E137-C50D-9FF4-29EF-E00F13D773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9358" y="1940910"/>
            <a:ext cx="4808785" cy="3158077"/>
          </a:xfrm>
          <a:prstGeom prst="rect">
            <a:avLst/>
          </a:prstGeom>
          <a:noFill/>
          <a:ln>
            <a:noFill/>
          </a:ln>
        </p:spPr>
      </p:pic>
      <p:sp>
        <p:nvSpPr>
          <p:cNvPr id="14" name="TextBox 13">
            <a:extLst>
              <a:ext uri="{FF2B5EF4-FFF2-40B4-BE49-F238E27FC236}">
                <a16:creationId xmlns:a16="http://schemas.microsoft.com/office/drawing/2014/main" id="{107C4937-C0F8-7DB1-04F0-96BB644D46DB}"/>
              </a:ext>
            </a:extLst>
          </p:cNvPr>
          <p:cNvSpPr txBox="1"/>
          <p:nvPr/>
        </p:nvSpPr>
        <p:spPr>
          <a:xfrm>
            <a:off x="0" y="1771679"/>
            <a:ext cx="6759497" cy="3577069"/>
          </a:xfrm>
          <a:prstGeom prst="rect">
            <a:avLst/>
          </a:prstGeom>
          <a:noFill/>
        </p:spPr>
        <p:txBody>
          <a:bodyPr wrap="square">
            <a:spAutoFit/>
          </a:bodyPr>
          <a:lstStyle/>
          <a:p>
            <a:pPr marL="228600" marR="0" algn="just">
              <a:lnSpc>
                <a:spcPct val="150000"/>
              </a:lnSpc>
              <a:spcBef>
                <a:spcPts val="0"/>
              </a:spcBef>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Quá trình hoạt động của Cansat tương tự như đối với các vệ tinh sử dụng ngoài không gian: </a:t>
            </a:r>
          </a:p>
          <a:p>
            <a:pPr marL="514350" marR="0" indent="-285750" algn="just">
              <a:lnSpc>
                <a:spcPct val="150000"/>
              </a:lnSpc>
              <a:spcBef>
                <a:spcPts val="0"/>
              </a:spcBef>
              <a:spcAft>
                <a:spcPts val="800"/>
              </a:spcAft>
              <a:buFont typeface="Wingdings" panose="05000000000000000000" pitchFamily="2" charset="2"/>
              <a:buChar char="§"/>
            </a:pPr>
            <a:r>
              <a:rPr lang="vi-VN" dirty="0">
                <a:latin typeface="Times New Roman" panose="02020603050405020304" pitchFamily="18" charset="0"/>
                <a:ea typeface="Times New Roman" panose="02020603050405020304" pitchFamily="18" charset="0"/>
                <a:cs typeface="Times New Roman" panose="02020603050405020304" pitchFamily="18" charset="0"/>
              </a:rPr>
              <a:t>S</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au khi được phương tiện phóng đưa lên độ cao quỹ đạo thích hợp, vệ tinh sẽ tách khỏi phương tiện phóng (bằng cơ cấu chấp hành của vệ tinh hoặc của phương tiện phóng). </a:t>
            </a:r>
          </a:p>
          <a:p>
            <a:pPr marL="514350" marR="0" indent="-285750" algn="just">
              <a:lnSpc>
                <a:spcPct val="150000"/>
              </a:lnSpc>
              <a:spcBef>
                <a:spcPts val="0"/>
              </a:spcBef>
              <a:spcAft>
                <a:spcPts val="800"/>
              </a:spcAft>
              <a:buFont typeface="Wingdings" panose="05000000000000000000" pitchFamily="2" charset="2"/>
              <a:buChar char="§"/>
            </a:pPr>
            <a:r>
              <a:rPr lang="vi-VN" dirty="0">
                <a:latin typeface="Times New Roman" panose="02020603050405020304" pitchFamily="18" charset="0"/>
                <a:ea typeface="Times New Roman" panose="02020603050405020304" pitchFamily="18" charset="0"/>
                <a:cs typeface="Times New Roman" panose="02020603050405020304" pitchFamily="18" charset="0"/>
              </a:rPr>
              <a:t>S</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au một khoảng thời gian, các hệ thống của vệ tinh được kích hoạt và thực hiện kịch bản hoạt động, nhiệm vụ vệ tinh như đã được thiết kế.</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666399"/>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88715" y="1316476"/>
            <a:ext cx="2262158" cy="646331"/>
          </a:xfrm>
          <a:prstGeom prst="rect">
            <a:avLst/>
          </a:prstGeom>
          <a:noFill/>
        </p:spPr>
        <p:txBody>
          <a:bodyPr wrap="none" rtlCol="0">
            <a:spAutoFit/>
          </a:bodyPr>
          <a:lstStyle/>
          <a:p>
            <a:pPr marL="285750" indent="-285750">
              <a:buFont typeface="Wingdings" panose="05000000000000000000" pitchFamily="2" charset="2"/>
              <a:buChar char="q"/>
            </a:pPr>
            <a:r>
              <a:rPr lang="vi-VN" b="1" dirty="0">
                <a:solidFill>
                  <a:srgbClr val="000000"/>
                </a:solidFill>
                <a:latin typeface="Times New Roman" panose="02020603050405020304" pitchFamily="18" charset="0"/>
                <a:ea typeface="Calibri" panose="020F0502020204030204" pitchFamily="34" charset="0"/>
              </a:rPr>
              <a:t> Mục tiêu thiết kế </a:t>
            </a:r>
          </a:p>
          <a:p>
            <a:pPr marL="285750" indent="-285750">
              <a:buFont typeface="Wingdings" panose="05000000000000000000" pitchFamily="2" charset="2"/>
              <a:buChar char="q"/>
            </a:pPr>
            <a:endParaRPr lang="en-US" dirty="0"/>
          </a:p>
        </p:txBody>
      </p:sp>
      <p:sp>
        <p:nvSpPr>
          <p:cNvPr id="3" name="Slide Number Placeholder 2">
            <a:extLst>
              <a:ext uri="{FF2B5EF4-FFF2-40B4-BE49-F238E27FC236}">
                <a16:creationId xmlns:a16="http://schemas.microsoft.com/office/drawing/2014/main" id="{60B96A67-FBE2-2C68-9F97-3C338FC37814}"/>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5</a:t>
            </a:fld>
            <a:endParaRPr lang="ko-KR" altLang="en-US">
              <a:solidFill>
                <a:prstClr val="black">
                  <a:tint val="75000"/>
                </a:prstClr>
              </a:solidFill>
            </a:endParaRPr>
          </a:p>
        </p:txBody>
      </p:sp>
      <p:sp>
        <p:nvSpPr>
          <p:cNvPr id="6" name="TextBox 5">
            <a:extLst>
              <a:ext uri="{FF2B5EF4-FFF2-40B4-BE49-F238E27FC236}">
                <a16:creationId xmlns:a16="http://schemas.microsoft.com/office/drawing/2014/main" id="{D13A955B-4B8E-2ECE-2439-446C6DE840C3}"/>
              </a:ext>
            </a:extLst>
          </p:cNvPr>
          <p:cNvSpPr txBox="1"/>
          <p:nvPr/>
        </p:nvSpPr>
        <p:spPr>
          <a:xfrm>
            <a:off x="764931" y="1832537"/>
            <a:ext cx="10075985" cy="3787383"/>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Tất cả các thành phần của Cansat phải được tích hợp trong 1 lon soda có kích thước tiêu chuẩn, hoặc đường kính không quá 70mm, chiều cao dưới 125mm. Ăng-ten radio, GPS và dù bung có thể được tích hợp bên ngoài Cansat.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Khối lượng của Cansat không quá 300g.</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Các cơ cấu bung làm thay đổi hình dạng, kích thước Cansat không được kích hoạt trước khi Cansat tách khỏi phương tiện phóng. Cansat phải có hệ thống quay lại mặt đất an toàn (dù, hoặc hệ thống cánh quạt bay…), và có thể sử dụng lại sau khi hạ cánh. Phân hệ cần đảm bảo vận tốc rơi trong khoảng từ 6m/s đến 11m/s.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Các vật liệu dễ cháy, nổ, hoặc có tính chất nguy hiểm khác bị nghiêm cấm.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45298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0B96A67-FBE2-2C68-9F97-3C338FC37814}"/>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6</a:t>
            </a:fld>
            <a:endParaRPr lang="ko-KR" altLang="en-US">
              <a:solidFill>
                <a:prstClr val="black">
                  <a:tint val="75000"/>
                </a:prstClr>
              </a:solidFill>
            </a:endParaRPr>
          </a:p>
        </p:txBody>
      </p:sp>
      <p:sp>
        <p:nvSpPr>
          <p:cNvPr id="6" name="TextBox 5">
            <a:extLst>
              <a:ext uri="{FF2B5EF4-FFF2-40B4-BE49-F238E27FC236}">
                <a16:creationId xmlns:a16="http://schemas.microsoft.com/office/drawing/2014/main" id="{D13A955B-4B8E-2ECE-2439-446C6DE840C3}"/>
              </a:ext>
            </a:extLst>
          </p:cNvPr>
          <p:cNvSpPr txBox="1"/>
          <p:nvPr/>
        </p:nvSpPr>
        <p:spPr>
          <a:xfrm>
            <a:off x="527538" y="1417038"/>
            <a:ext cx="10972800" cy="461838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Phân hệ nguồn của Cansat có thể sử dụng bằng pin thường hoặc pin mặt trời, và cần phải đảm bảo cung cấp năng lượng cho toàn bộ hệ thống trong vòng 3 giờ. Không sử dụng pin Li-Po, và các pin có khả năng cháy nổ cao. Nguồn điện cung cấp dưới 12V.</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Phân hệ cấu trúc cần đảm bảo Cansat có thể chịu được gia tốc 14G.</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Phân hệ truyền thông phải đáp ứng khoảng cách truyền thông: 100m-300m (độ cao), độ phủ rộng giới hạn dưới 20m. Không sử dụng các tần số sử dụng cho các hoạt động phát thanh, truyền hình, liên lạc, truyền tin dân sự và quân sự.</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Các đội tự phát triển trạm mặt đất riêng, có tính cơ động cao. Gợi ý: Cấu hình gồm 01 máy tính có thời lượng pin sử dụng trên 2 giờ, 01 bộ thu phát tín hiệu, ăng-ten (XBEE, NRF2401,wifi,…)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Các bộ phận của Cansat (đặc biệt là khung bao) không được có các cạnh sắc, nhọn, gây nguy hiểm. Khuyến khích sử dụng các màu sáng.</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69704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0B96A67-FBE2-2C68-9F97-3C338FC37814}"/>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7</a:t>
            </a:fld>
            <a:endParaRPr lang="ko-KR" altLang="en-US">
              <a:solidFill>
                <a:prstClr val="black">
                  <a:tint val="75000"/>
                </a:prstClr>
              </a:solidFill>
            </a:endParaRPr>
          </a:p>
        </p:txBody>
      </p:sp>
      <p:sp>
        <p:nvSpPr>
          <p:cNvPr id="2" name="TextBox 1">
            <a:extLst>
              <a:ext uri="{FF2B5EF4-FFF2-40B4-BE49-F238E27FC236}">
                <a16:creationId xmlns:a16="http://schemas.microsoft.com/office/drawing/2014/main" id="{226B8BE9-BA65-C8AC-9D5E-2BB8071DB635}"/>
              </a:ext>
            </a:extLst>
          </p:cNvPr>
          <p:cNvSpPr txBox="1"/>
          <p:nvPr/>
        </p:nvSpPr>
        <p:spPr>
          <a:xfrm>
            <a:off x="288715" y="1316476"/>
            <a:ext cx="2964273" cy="646331"/>
          </a:xfrm>
          <a:prstGeom prst="rect">
            <a:avLst/>
          </a:prstGeom>
          <a:noFill/>
        </p:spPr>
        <p:txBody>
          <a:bodyPr wrap="none" rtlCol="0">
            <a:spAutoFit/>
          </a:bodyPr>
          <a:lstStyle/>
          <a:p>
            <a:pPr marL="285750" indent="-285750">
              <a:buFont typeface="Wingdings" panose="05000000000000000000" pitchFamily="2" charset="2"/>
              <a:buChar char="q"/>
            </a:pPr>
            <a:r>
              <a:rPr lang="vi-VN" b="1" dirty="0">
                <a:solidFill>
                  <a:srgbClr val="000000"/>
                </a:solidFill>
                <a:latin typeface="Times New Roman" panose="02020603050405020304" pitchFamily="18" charset="0"/>
                <a:ea typeface="Calibri" panose="020F0502020204030204" pitchFamily="34" charset="0"/>
              </a:rPr>
              <a:t> Đề xuất ý tưởng thiết kế </a:t>
            </a:r>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CBFEF95C-316E-FDAE-182C-E64EF5B5BBA1}"/>
              </a:ext>
            </a:extLst>
          </p:cNvPr>
          <p:cNvSpPr txBox="1"/>
          <p:nvPr/>
        </p:nvSpPr>
        <p:spPr>
          <a:xfrm>
            <a:off x="288715" y="1837145"/>
            <a:ext cx="11205885" cy="2120068"/>
          </a:xfrm>
          <a:prstGeom prst="rect">
            <a:avLst/>
          </a:prstGeom>
          <a:noFill/>
        </p:spPr>
        <p:txBody>
          <a:bodyPr wrap="square">
            <a:spAutoFit/>
          </a:bodyPr>
          <a:lstStyle/>
          <a:p>
            <a:pPr marL="285750" marR="0" lvl="0" indent="-285750" algn="just">
              <a:lnSpc>
                <a:spcPct val="150000"/>
              </a:lnSpc>
              <a:spcBef>
                <a:spcPts val="0"/>
              </a:spcBef>
              <a:spcAft>
                <a:spcPts val="0"/>
              </a:spcAft>
              <a:buFont typeface="Arial" panose="020B0604020202020204" pitchFamily="34" charset="0"/>
              <a:buChar char="•"/>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Cansat có phần khung làm từ Formex và được bọc bên ngoài bằng vỏ lon nước, kích thước bằng một lon nước, khối lượng không quá 300g, hoạt động ở độ cao từ 100-120m.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a:lnSpc>
                <a:spcPct val="150000"/>
              </a:lnSpc>
              <a:spcBef>
                <a:spcPts val="0"/>
              </a:spcBef>
              <a:spcAft>
                <a:spcPts val="0"/>
              </a:spcAft>
              <a:buFont typeface="Arial" panose="020B0604020202020204" pitchFamily="34" charset="0"/>
              <a:buChar char="•"/>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Cansat thực hiện nhiệm vụ chính là đo chất lượng không khí (nhiệt độ, áp suất, độ ẩm không khí). Ngoài ra, còn có thể chụp ảnh và đo nồng độ không khí.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lvl="0" indent="-285750" algn="just">
              <a:lnSpc>
                <a:spcPct val="150000"/>
              </a:lnSpc>
              <a:spcBef>
                <a:spcPts val="0"/>
              </a:spcBef>
              <a:spcAft>
                <a:spcPts val="800"/>
              </a:spcAft>
              <a:buFont typeface="Arial" panose="020B0604020202020204" pitchFamily="34" charset="0"/>
              <a:buChar char="•"/>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Cansat có cơ cấu bung dù sau khi được thả khỏi từ thiết bị bay và có thể sử dụng lại sau khi hạ cánh.</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97969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8"/>
          <p:cNvGrpSpPr/>
          <p:nvPr/>
        </p:nvGrpSpPr>
        <p:grpSpPr>
          <a:xfrm>
            <a:off x="459037" y="1152491"/>
            <a:ext cx="6680322" cy="492443"/>
            <a:chOff x="4581530" y="2041182"/>
            <a:chExt cx="5927332" cy="492443"/>
          </a:xfrm>
        </p:grpSpPr>
        <p:sp>
          <p:nvSpPr>
            <p:cNvPr id="18" name="Text Box 5"/>
            <p:cNvSpPr txBox="1">
              <a:spLocks noChangeArrowheads="1"/>
            </p:cNvSpPr>
            <p:nvPr/>
          </p:nvSpPr>
          <p:spPr bwMode="auto">
            <a:xfrm>
              <a:off x="5123370" y="2104632"/>
              <a:ext cx="5385492" cy="369332"/>
            </a:xfrm>
            <a:prstGeom prst="rect">
              <a:avLst/>
            </a:prstGeom>
            <a:noFill/>
            <a:ln w="9525">
              <a:noFill/>
              <a:miter lim="800000"/>
              <a:headEnd/>
              <a:tailEnd/>
            </a:ln>
          </p:spPr>
          <p:txBody>
            <a:bodyPr wrap="square">
              <a:spAutoFit/>
            </a:bodyPr>
            <a:lstStyle/>
            <a:p>
              <a:pPr latinLnBrk="1">
                <a:defRPr/>
              </a:pPr>
              <a:r>
                <a:rPr lang="vi-VN" altLang="ko-KR" b="1" u="sng" dirty="0">
                  <a:latin typeface="Times New Roman" panose="02020603050405020304" pitchFamily="18" charset="0"/>
                  <a:ea typeface="맑은 고딕" pitchFamily="50" charset="-127"/>
                  <a:cs typeface="Times New Roman" panose="02020603050405020304" pitchFamily="18" charset="0"/>
                </a:rPr>
                <a:t>Thiết kế hệ thống cảm biến  </a:t>
              </a:r>
              <a:endParaRPr lang="en-US" altLang="ko-KR" b="1" u="sng" dirty="0">
                <a:latin typeface="Times New Roman" panose="02020603050405020304" pitchFamily="18" charset="0"/>
                <a:ea typeface="맑은 고딕" pitchFamily="50" charset="-127"/>
                <a:cs typeface="Times New Roman" panose="02020603050405020304" pitchFamily="18" charset="0"/>
              </a:endParaRPr>
            </a:p>
          </p:txBody>
        </p:sp>
        <p:sp>
          <p:nvSpPr>
            <p:cNvPr id="19" name="TextBox 13"/>
            <p:cNvSpPr txBox="1">
              <a:spLocks noChangeArrowheads="1"/>
            </p:cNvSpPr>
            <p:nvPr/>
          </p:nvSpPr>
          <p:spPr bwMode="auto">
            <a:xfrm>
              <a:off x="4581530" y="2041182"/>
              <a:ext cx="394266" cy="492443"/>
            </a:xfrm>
            <a:prstGeom prst="rect">
              <a:avLst/>
            </a:prstGeom>
            <a:solidFill>
              <a:schemeClr val="accent1">
                <a:lumMod val="40000"/>
                <a:lumOff val="60000"/>
              </a:schemeClr>
            </a:solidFill>
            <a:ln w="9525">
              <a:noFill/>
              <a:miter lim="800000"/>
              <a:headEnd/>
              <a:tailEnd/>
            </a:ln>
          </p:spPr>
          <p:txBody>
            <a:bodyPr wrap="none">
              <a:spAutoFit/>
            </a:bodyPr>
            <a:lstStyle/>
            <a:p>
              <a:pPr latinLnBrk="1"/>
              <a:r>
                <a:rPr lang="vi-VN" altLang="ko-KR" sz="2600" b="1">
                  <a:latin typeface="Times New Roman" panose="02020603050405020304" pitchFamily="18" charset="0"/>
                  <a:ea typeface="맑은 고딕" pitchFamily="50" charset="-127"/>
                  <a:cs typeface="Times New Roman" panose="02020603050405020304" pitchFamily="18" charset="0"/>
                </a:rPr>
                <a:t>II</a:t>
              </a:r>
              <a:endParaRPr lang="ko-KR" altLang="en-US" sz="2600" b="1" dirty="0">
                <a:latin typeface="Times New Roman" panose="02020603050405020304" pitchFamily="18" charset="0"/>
                <a:ea typeface="맑은 고딕" pitchFamily="50" charset="-127"/>
                <a:cs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5D480D18-F52E-6189-9E04-3DC5A12EC9F3}"/>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8</a:t>
            </a:fld>
            <a:endParaRPr lang="ko-KR" altLang="en-US">
              <a:solidFill>
                <a:prstClr val="black">
                  <a:tint val="75000"/>
                </a:prstClr>
              </a:solidFill>
            </a:endParaRPr>
          </a:p>
        </p:txBody>
      </p:sp>
      <p:graphicFrame>
        <p:nvGraphicFramePr>
          <p:cNvPr id="3" name="Table 2">
            <a:extLst>
              <a:ext uri="{FF2B5EF4-FFF2-40B4-BE49-F238E27FC236}">
                <a16:creationId xmlns:a16="http://schemas.microsoft.com/office/drawing/2014/main" id="{B40FFC50-0271-D2B0-A08B-FD9D42269EDB}"/>
              </a:ext>
            </a:extLst>
          </p:cNvPr>
          <p:cNvGraphicFramePr>
            <a:graphicFrameLocks noGrp="1"/>
          </p:cNvGraphicFramePr>
          <p:nvPr>
            <p:extLst>
              <p:ext uri="{D42A27DB-BD31-4B8C-83A1-F6EECF244321}">
                <p14:modId xmlns:p14="http://schemas.microsoft.com/office/powerpoint/2010/main" val="4196958166"/>
              </p:ext>
            </p:extLst>
          </p:nvPr>
        </p:nvGraphicFramePr>
        <p:xfrm>
          <a:off x="323626" y="2280394"/>
          <a:ext cx="6261550" cy="3510280"/>
        </p:xfrm>
        <a:graphic>
          <a:graphicData uri="http://schemas.openxmlformats.org/drawingml/2006/table">
            <a:tbl>
              <a:tblPr firstRow="1" bandRow="1">
                <a:tableStyleId>{5C22544A-7EE6-4342-B048-85BDC9FD1C3A}</a:tableStyleId>
              </a:tblPr>
              <a:tblGrid>
                <a:gridCol w="1664972">
                  <a:extLst>
                    <a:ext uri="{9D8B030D-6E8A-4147-A177-3AD203B41FA5}">
                      <a16:colId xmlns:a16="http://schemas.microsoft.com/office/drawing/2014/main" val="4008275082"/>
                    </a:ext>
                  </a:extLst>
                </a:gridCol>
                <a:gridCol w="2055864">
                  <a:extLst>
                    <a:ext uri="{9D8B030D-6E8A-4147-A177-3AD203B41FA5}">
                      <a16:colId xmlns:a16="http://schemas.microsoft.com/office/drawing/2014/main" val="179414161"/>
                    </a:ext>
                  </a:extLst>
                </a:gridCol>
                <a:gridCol w="2540714">
                  <a:extLst>
                    <a:ext uri="{9D8B030D-6E8A-4147-A177-3AD203B41FA5}">
                      <a16:colId xmlns:a16="http://schemas.microsoft.com/office/drawing/2014/main" val="1987809770"/>
                    </a:ext>
                  </a:extLst>
                </a:gridCol>
              </a:tblGrid>
              <a:tr h="370840">
                <a:tc>
                  <a:txBody>
                    <a:bodyPr/>
                    <a:lstStyle/>
                    <a:p>
                      <a:pPr algn="ctr"/>
                      <a:r>
                        <a:rPr lang="vi-VN" sz="1600" dirty="0">
                          <a:latin typeface="Times New Roman" panose="02020603050405020304" pitchFamily="18" charset="0"/>
                          <a:cs typeface="Times New Roman" panose="02020603050405020304" pitchFamily="18" charset="0"/>
                        </a:rPr>
                        <a:t>Cảm biến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Thành phần đã</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chọn</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Chức năng</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27839771"/>
                  </a:ext>
                </a:extLst>
              </a:tr>
              <a:tr h="370840">
                <a:tc>
                  <a:txBody>
                    <a:bodyPr/>
                    <a:lstStyle/>
                    <a:p>
                      <a:pPr algn="ctr"/>
                      <a:r>
                        <a:rPr lang="vi-VN" sz="1600" dirty="0">
                          <a:latin typeface="Times New Roman" panose="02020603050405020304" pitchFamily="18" charset="0"/>
                          <a:cs typeface="Times New Roman" panose="02020603050405020304" pitchFamily="18" charset="0"/>
                        </a:rPr>
                        <a:t>Chất lượng không   khí</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MQ-135</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strike="noStrike" dirty="0">
                          <a:latin typeface="Times New Roman" panose="02020603050405020304" pitchFamily="18" charset="0"/>
                          <a:cs typeface="Times New Roman" panose="02020603050405020304" pitchFamily="18" charset="0"/>
                        </a:rPr>
                        <a:t>Kiểm tra chất lượng không    khí</a:t>
                      </a:r>
                      <a:endParaRPr lang="en-US" sz="1600" strike="noStrike"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79188026"/>
                  </a:ext>
                </a:extLst>
              </a:tr>
              <a:tr h="370840">
                <a:tc>
                  <a:txBody>
                    <a:bodyPr/>
                    <a:lstStyle/>
                    <a:p>
                      <a:pPr algn="ctr"/>
                      <a:r>
                        <a:rPr lang="vi-VN" sz="1600" dirty="0">
                          <a:latin typeface="Times New Roman" panose="02020603050405020304" pitchFamily="18" charset="0"/>
                          <a:cs typeface="Times New Roman" panose="02020603050405020304" pitchFamily="18" charset="0"/>
                        </a:rPr>
                        <a:t>Nhiệt độ, độ ẩm, áp suất</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BME280</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Đo nhiệt độ, độ ẩm và áp suất không khí</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61248072"/>
                  </a:ext>
                </a:extLst>
              </a:tr>
              <a:tr h="370840">
                <a:tc>
                  <a:txBody>
                    <a:bodyPr/>
                    <a:lstStyle/>
                    <a:p>
                      <a:pPr algn="ctr"/>
                      <a:r>
                        <a:rPr lang="vi-VN" sz="1600" dirty="0">
                          <a:latin typeface="Times New Roman" panose="02020603050405020304" pitchFamily="18" charset="0"/>
                          <a:cs typeface="Times New Roman" panose="02020603050405020304" pitchFamily="18" charset="0"/>
                        </a:rPr>
                        <a:t>Tư thế</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MPU6050</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Đo 6 thông số: 3 trục góc      quay và 3 trục gia tốc hướng</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2187388"/>
                  </a:ext>
                </a:extLst>
              </a:tr>
              <a:tr h="370840">
                <a:tc>
                  <a:txBody>
                    <a:bodyPr/>
                    <a:lstStyle/>
                    <a:p>
                      <a:pPr algn="ctr"/>
                      <a:r>
                        <a:rPr lang="vi-VN" sz="1600" dirty="0">
                          <a:latin typeface="Times New Roman" panose="02020603050405020304" pitchFamily="18" charset="0"/>
                          <a:cs typeface="Times New Roman" panose="02020603050405020304" pitchFamily="18" charset="0"/>
                        </a:rPr>
                        <a:t>Vị trí</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GPS GY-NEO 6M   V2</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Xác định vị trí</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25651373"/>
                  </a:ext>
                </a:extLst>
              </a:tr>
              <a:tr h="370840">
                <a:tc>
                  <a:txBody>
                    <a:bodyPr/>
                    <a:lstStyle/>
                    <a:p>
                      <a:pPr algn="ctr"/>
                      <a:r>
                        <a:rPr lang="vi-VN" sz="1600" dirty="0">
                          <a:latin typeface="Times New Roman" panose="02020603050405020304" pitchFamily="18" charset="0"/>
                          <a:cs typeface="Times New Roman" panose="02020603050405020304" pitchFamily="18" charset="0"/>
                        </a:rPr>
                        <a:t>Chụp ảnh</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it-IT" sz="1600" dirty="0">
                          <a:latin typeface="Times New Roman" panose="02020603050405020304" pitchFamily="18" charset="0"/>
                          <a:cs typeface="Times New Roman" panose="02020603050405020304" pitchFamily="18" charset="0"/>
                        </a:rPr>
                        <a:t>Module Camera </a:t>
                      </a:r>
                      <a:r>
                        <a:rPr lang="vi-VN" sz="1600" dirty="0">
                          <a:latin typeface="Times New Roman" panose="02020603050405020304" pitchFamily="18" charset="0"/>
                          <a:cs typeface="Times New Roman" panose="02020603050405020304" pitchFamily="18" charset="0"/>
                        </a:rPr>
                        <a:t>      </a:t>
                      </a:r>
                      <a:r>
                        <a:rPr lang="it-IT" sz="1600" dirty="0">
                          <a:latin typeface="Times New Roman" panose="02020603050405020304" pitchFamily="18" charset="0"/>
                          <a:cs typeface="Times New Roman" panose="02020603050405020304" pitchFamily="18" charset="0"/>
                        </a:rPr>
                        <a:t>Raspberry Pi CSI </a:t>
                      </a:r>
                      <a:r>
                        <a:rPr lang="vi-VN" sz="1600" dirty="0">
                          <a:latin typeface="Times New Roman" panose="02020603050405020304" pitchFamily="18" charset="0"/>
                          <a:cs typeface="Times New Roman" panose="02020603050405020304" pitchFamily="18" charset="0"/>
                        </a:rPr>
                        <a:t>    </a:t>
                      </a:r>
                      <a:r>
                        <a:rPr lang="it-IT" sz="1600" dirty="0">
                          <a:latin typeface="Times New Roman" panose="02020603050405020304" pitchFamily="18" charset="0"/>
                          <a:cs typeface="Times New Roman" panose="02020603050405020304" pitchFamily="18" charset="0"/>
                        </a:rPr>
                        <a:t>5MP 1080P</a:t>
                      </a:r>
                      <a:r>
                        <a:rPr lang="vi-VN" sz="1600" dirty="0">
                          <a:latin typeface="Times New Roman" panose="02020603050405020304" pitchFamily="18" charset="0"/>
                          <a:cs typeface="Times New Roman" panose="02020603050405020304" pitchFamily="18" charset="0"/>
                        </a:rPr>
                        <a:t> </a:t>
                      </a:r>
                      <a:r>
                        <a:rPr lang="it-IT" sz="1600" dirty="0">
                          <a:latin typeface="Times New Roman" panose="02020603050405020304" pitchFamily="18" charset="0"/>
                          <a:cs typeface="Times New Roman" panose="02020603050405020304" pitchFamily="18" charset="0"/>
                        </a:rPr>
                        <a:t>15 cm</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vi-VN" sz="1600" dirty="0">
                          <a:latin typeface="Times New Roman" panose="02020603050405020304" pitchFamily="18" charset="0"/>
                          <a:cs typeface="Times New Roman" panose="02020603050405020304" pitchFamily="18" charset="0"/>
                        </a:rPr>
                        <a:t>Chụp ảnh</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75061200"/>
                  </a:ext>
                </a:extLst>
              </a:tr>
            </a:tbl>
          </a:graphicData>
        </a:graphic>
      </p:graphicFrame>
      <p:sp>
        <p:nvSpPr>
          <p:cNvPr id="6" name="Rectangle 5">
            <a:extLst>
              <a:ext uri="{FF2B5EF4-FFF2-40B4-BE49-F238E27FC236}">
                <a16:creationId xmlns:a16="http://schemas.microsoft.com/office/drawing/2014/main" id="{BAA608EC-2974-E462-74FA-B6ABCAACAEC1}"/>
              </a:ext>
            </a:extLst>
          </p:cNvPr>
          <p:cNvSpPr/>
          <p:nvPr/>
        </p:nvSpPr>
        <p:spPr>
          <a:xfrm>
            <a:off x="7750688" y="6162281"/>
            <a:ext cx="3733714" cy="338554"/>
          </a:xfrm>
          <a:prstGeom prst="rect">
            <a:avLst/>
          </a:prstGeom>
        </p:spPr>
        <p:txBody>
          <a:bodyPr wrap="none">
            <a:spAutoFit/>
          </a:bodyPr>
          <a:lstStyle/>
          <a:p>
            <a:r>
              <a:rPr lang="vi-VN" sz="1600" i="1">
                <a:solidFill>
                  <a:srgbClr val="000000"/>
                </a:solidFill>
                <a:latin typeface="Times New Roman" panose="02020603050405020304" pitchFamily="18" charset="0"/>
                <a:ea typeface="Calibri" panose="020F0502020204030204" pitchFamily="34" charset="0"/>
              </a:rPr>
              <a:t>Sơ đồ khối hoạt động của hệ thống Cansat </a:t>
            </a:r>
            <a:endParaRPr lang="en-US" sz="1600" i="1" dirty="0"/>
          </a:p>
        </p:txBody>
      </p:sp>
      <p:sp>
        <p:nvSpPr>
          <p:cNvPr id="10" name="Rectangle 9">
            <a:extLst>
              <a:ext uri="{FF2B5EF4-FFF2-40B4-BE49-F238E27FC236}">
                <a16:creationId xmlns:a16="http://schemas.microsoft.com/office/drawing/2014/main" id="{F7A36FBB-2D6E-9D46-72FE-E3DBC7B9C668}"/>
              </a:ext>
            </a:extLst>
          </p:cNvPr>
          <p:cNvSpPr/>
          <p:nvPr/>
        </p:nvSpPr>
        <p:spPr>
          <a:xfrm>
            <a:off x="288715" y="1941839"/>
            <a:ext cx="3344185" cy="338554"/>
          </a:xfrm>
          <a:prstGeom prst="rect">
            <a:avLst/>
          </a:prstGeom>
        </p:spPr>
        <p:txBody>
          <a:bodyPr wrap="none">
            <a:spAutoFit/>
          </a:bodyPr>
          <a:lstStyle/>
          <a:p>
            <a:r>
              <a:rPr lang="vi-VN" sz="1600" i="1" dirty="0">
                <a:solidFill>
                  <a:srgbClr val="000000"/>
                </a:solidFill>
                <a:latin typeface="Times New Roman" panose="02020603050405020304" pitchFamily="18" charset="0"/>
                <a:ea typeface="Calibri" panose="020F0502020204030204" pitchFamily="34" charset="0"/>
              </a:rPr>
              <a:t>Bảng tổng quan về hệ thống cảm biến </a:t>
            </a:r>
            <a:endParaRPr lang="en-US" sz="1600" i="1" dirty="0"/>
          </a:p>
        </p:txBody>
      </p:sp>
      <p:pic>
        <p:nvPicPr>
          <p:cNvPr id="11" name="Picture 10">
            <a:extLst>
              <a:ext uri="{FF2B5EF4-FFF2-40B4-BE49-F238E27FC236}">
                <a16:creationId xmlns:a16="http://schemas.microsoft.com/office/drawing/2014/main" id="{FF45146A-D8A7-0E9A-AB85-EEA06955C3C2}"/>
              </a:ext>
            </a:extLst>
          </p:cNvPr>
          <p:cNvPicPr>
            <a:picLocks noChangeAspect="1"/>
          </p:cNvPicPr>
          <p:nvPr/>
        </p:nvPicPr>
        <p:blipFill>
          <a:blip r:embed="rId4"/>
          <a:stretch>
            <a:fillRect/>
          </a:stretch>
        </p:blipFill>
        <p:spPr>
          <a:xfrm>
            <a:off x="6886021" y="2272407"/>
            <a:ext cx="5106642" cy="3641015"/>
          </a:xfrm>
          <a:prstGeom prst="rect">
            <a:avLst/>
          </a:prstGeom>
        </p:spPr>
      </p:pic>
    </p:spTree>
    <p:extLst>
      <p:ext uri="{BB962C8B-B14F-4D97-AF65-F5344CB8AC3E}">
        <p14:creationId xmlns:p14="http://schemas.microsoft.com/office/powerpoint/2010/main" val="24214258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ập tin:Logo HUET.svg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15" y="183380"/>
            <a:ext cx="750033" cy="750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ện Công nghệ Hàng không Vũ tr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785" y="202222"/>
            <a:ext cx="881916" cy="749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C00E99-543E-B08D-19B4-2543B785F421}"/>
              </a:ext>
            </a:extLst>
          </p:cNvPr>
          <p:cNvSpPr>
            <a:spLocks noGrp="1"/>
          </p:cNvSpPr>
          <p:nvPr>
            <p:ph type="sldNum" sz="quarter" idx="12"/>
          </p:nvPr>
        </p:nvSpPr>
        <p:spPr/>
        <p:txBody>
          <a:bodyPr/>
          <a:lstStyle/>
          <a:p>
            <a:pPr latinLnBrk="1"/>
            <a:fld id="{EE6BC638-39B7-4287-91A7-2A3DDA573295}" type="slidenum">
              <a:rPr lang="ko-KR" altLang="en-US" smtClean="0">
                <a:solidFill>
                  <a:prstClr val="black">
                    <a:tint val="75000"/>
                  </a:prstClr>
                </a:solidFill>
              </a:rPr>
              <a:pPr latinLnBrk="1"/>
              <a:t>9</a:t>
            </a:fld>
            <a:endParaRPr lang="ko-KR" altLang="en-US">
              <a:solidFill>
                <a:prstClr val="black">
                  <a:tint val="75000"/>
                </a:prstClr>
              </a:solidFill>
            </a:endParaRPr>
          </a:p>
        </p:txBody>
      </p:sp>
      <p:pic>
        <p:nvPicPr>
          <p:cNvPr id="8" name="Picture 7">
            <a:extLst>
              <a:ext uri="{FF2B5EF4-FFF2-40B4-BE49-F238E27FC236}">
                <a16:creationId xmlns:a16="http://schemas.microsoft.com/office/drawing/2014/main" id="{3E2E18AB-65D4-B7E2-5352-8F3FC80E53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66" b="15297"/>
          <a:stretch/>
        </p:blipFill>
        <p:spPr bwMode="auto">
          <a:xfrm>
            <a:off x="1295749" y="1728381"/>
            <a:ext cx="2234677" cy="1819858"/>
          </a:xfrm>
          <a:prstGeom prst="rect">
            <a:avLst/>
          </a:prstGeom>
          <a:noFill/>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1CD97FF7-BFAF-CEE1-B5D0-9825FA4BA48C}"/>
              </a:ext>
            </a:extLst>
          </p:cNvPr>
          <p:cNvSpPr/>
          <p:nvPr/>
        </p:nvSpPr>
        <p:spPr>
          <a:xfrm>
            <a:off x="1410847" y="3695939"/>
            <a:ext cx="1774845" cy="338554"/>
          </a:xfrm>
          <a:prstGeom prst="rect">
            <a:avLst/>
          </a:prstGeom>
        </p:spPr>
        <p:txBody>
          <a:bodyPr wrap="none">
            <a:spAutoFit/>
          </a:bodyPr>
          <a:lstStyle/>
          <a:p>
            <a:r>
              <a:rPr lang="vi-VN" sz="1600" i="1" dirty="0">
                <a:solidFill>
                  <a:srgbClr val="000000"/>
                </a:solidFill>
                <a:latin typeface="Times New Roman" panose="02020603050405020304" pitchFamily="18" charset="0"/>
                <a:ea typeface="Calibri" panose="020F0502020204030204" pitchFamily="34" charset="0"/>
              </a:rPr>
              <a:t>Cảm biến MQ-135 </a:t>
            </a:r>
            <a:endParaRPr lang="en-US" sz="1600" i="1" dirty="0"/>
          </a:p>
        </p:txBody>
      </p:sp>
      <p:pic>
        <p:nvPicPr>
          <p:cNvPr id="4" name="Picture 3" descr="Cảm biến nhiệt độ, độ ẩm, áp suất không khí BME280">
            <a:extLst>
              <a:ext uri="{FF2B5EF4-FFF2-40B4-BE49-F238E27FC236}">
                <a16:creationId xmlns:a16="http://schemas.microsoft.com/office/drawing/2014/main" id="{4A5CF62C-C729-B24B-0D52-340FB934FBC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1631" y="1364197"/>
            <a:ext cx="2234678" cy="2234678"/>
          </a:xfrm>
          <a:prstGeom prst="rect">
            <a:avLst/>
          </a:prstGeom>
          <a:noFill/>
          <a:ln>
            <a:noFill/>
          </a:ln>
        </p:spPr>
      </p:pic>
      <p:sp>
        <p:nvSpPr>
          <p:cNvPr id="9" name="Rectangle 8">
            <a:extLst>
              <a:ext uri="{FF2B5EF4-FFF2-40B4-BE49-F238E27FC236}">
                <a16:creationId xmlns:a16="http://schemas.microsoft.com/office/drawing/2014/main" id="{E6D6D581-A828-4198-4A55-1A3EFC75E4DD}"/>
              </a:ext>
            </a:extLst>
          </p:cNvPr>
          <p:cNvSpPr/>
          <p:nvPr/>
        </p:nvSpPr>
        <p:spPr>
          <a:xfrm>
            <a:off x="4771548" y="3722366"/>
            <a:ext cx="1774844" cy="338554"/>
          </a:xfrm>
          <a:prstGeom prst="rect">
            <a:avLst/>
          </a:prstGeom>
        </p:spPr>
        <p:txBody>
          <a:bodyPr wrap="square">
            <a:spAutoFit/>
          </a:bodyPr>
          <a:lstStyle/>
          <a:p>
            <a:r>
              <a:rPr lang="vi-VN" sz="1600" i="1" dirty="0">
                <a:solidFill>
                  <a:srgbClr val="000000"/>
                </a:solidFill>
                <a:latin typeface="Times New Roman" panose="02020603050405020304" pitchFamily="18" charset="0"/>
                <a:ea typeface="Calibri" panose="020F0502020204030204" pitchFamily="34" charset="0"/>
              </a:rPr>
              <a:t>Cảm biến BME280 </a:t>
            </a:r>
            <a:endParaRPr lang="en-US" sz="1600" i="1" dirty="0"/>
          </a:p>
        </p:txBody>
      </p:sp>
      <p:pic>
        <p:nvPicPr>
          <p:cNvPr id="10" name="Picture 9">
            <a:extLst>
              <a:ext uri="{FF2B5EF4-FFF2-40B4-BE49-F238E27FC236}">
                <a16:creationId xmlns:a16="http://schemas.microsoft.com/office/drawing/2014/main" id="{B4D34F87-6633-8BB7-A029-7B7C33C9AF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37416" y="1297891"/>
            <a:ext cx="2323208" cy="2323208"/>
          </a:xfrm>
          <a:prstGeom prst="rect">
            <a:avLst/>
          </a:prstGeom>
          <a:noFill/>
        </p:spPr>
      </p:pic>
      <p:sp>
        <p:nvSpPr>
          <p:cNvPr id="11" name="Rectangle 10">
            <a:extLst>
              <a:ext uri="{FF2B5EF4-FFF2-40B4-BE49-F238E27FC236}">
                <a16:creationId xmlns:a16="http://schemas.microsoft.com/office/drawing/2014/main" id="{C0C395E1-4C02-CA16-D9F4-0906216C3446}"/>
              </a:ext>
            </a:extLst>
          </p:cNvPr>
          <p:cNvSpPr/>
          <p:nvPr/>
        </p:nvSpPr>
        <p:spPr>
          <a:xfrm>
            <a:off x="8132248" y="3698158"/>
            <a:ext cx="1933543" cy="338554"/>
          </a:xfrm>
          <a:prstGeom prst="rect">
            <a:avLst/>
          </a:prstGeom>
        </p:spPr>
        <p:txBody>
          <a:bodyPr wrap="none">
            <a:spAutoFit/>
          </a:bodyPr>
          <a:lstStyle/>
          <a:p>
            <a:r>
              <a:rPr lang="vi-VN" sz="1600" i="1" dirty="0">
                <a:solidFill>
                  <a:srgbClr val="000000"/>
                </a:solidFill>
                <a:latin typeface="Times New Roman" panose="02020603050405020304" pitchFamily="18" charset="0"/>
                <a:ea typeface="Calibri" panose="020F0502020204030204" pitchFamily="34" charset="0"/>
              </a:rPr>
              <a:t>Cảm biến MPU6050 </a:t>
            </a:r>
            <a:endParaRPr lang="en-US" sz="1600" i="1" dirty="0"/>
          </a:p>
        </p:txBody>
      </p:sp>
      <p:pic>
        <p:nvPicPr>
          <p:cNvPr id="14" name="Picture 13">
            <a:extLst>
              <a:ext uri="{FF2B5EF4-FFF2-40B4-BE49-F238E27FC236}">
                <a16:creationId xmlns:a16="http://schemas.microsoft.com/office/drawing/2014/main" id="{523A266C-5E22-0D78-3DAE-A0BCAF04D2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686" b="9024"/>
          <a:stretch/>
        </p:blipFill>
        <p:spPr bwMode="auto">
          <a:xfrm>
            <a:off x="2799264" y="4157984"/>
            <a:ext cx="2323208" cy="1896921"/>
          </a:xfrm>
          <a:prstGeom prst="rect">
            <a:avLst/>
          </a:prstGeom>
          <a:noFill/>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4F81DD37-EC10-8CF1-CE43-CDF04225EDD0}"/>
              </a:ext>
            </a:extLst>
          </p:cNvPr>
          <p:cNvSpPr/>
          <p:nvPr/>
        </p:nvSpPr>
        <p:spPr>
          <a:xfrm>
            <a:off x="2413087" y="6256094"/>
            <a:ext cx="3406068" cy="338554"/>
          </a:xfrm>
          <a:prstGeom prst="rect">
            <a:avLst/>
          </a:prstGeom>
        </p:spPr>
        <p:txBody>
          <a:bodyPr wrap="square">
            <a:spAutoFit/>
          </a:bodyPr>
          <a:lstStyle/>
          <a:p>
            <a:r>
              <a:rPr lang="vi-VN" sz="1600" i="1" dirty="0">
                <a:solidFill>
                  <a:srgbClr val="000000"/>
                </a:solidFill>
                <a:latin typeface="Times New Roman" panose="02020603050405020304" pitchFamily="18" charset="0"/>
                <a:ea typeface="Calibri" panose="020F0502020204030204" pitchFamily="34" charset="0"/>
              </a:rPr>
              <a:t>Mạch định vị GPS GY-NEO 6M V2 </a:t>
            </a:r>
            <a:endParaRPr lang="en-US" sz="1600" i="1" dirty="0"/>
          </a:p>
        </p:txBody>
      </p:sp>
      <p:pic>
        <p:nvPicPr>
          <p:cNvPr id="16" name="Picture 15" descr="Camera Raspberry Pi Zero 5MP CSI 5MP 1080P 15 Cm - Camera Pi ZERO W/1.">
            <a:extLst>
              <a:ext uri="{FF2B5EF4-FFF2-40B4-BE49-F238E27FC236}">
                <a16:creationId xmlns:a16="http://schemas.microsoft.com/office/drawing/2014/main" id="{C8C169CA-7B12-2039-16DD-D739D4729B7D}"/>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6375" b="83750" l="10000" r="93250">
                        <a14:foregroundMark x1="24875" y1="82000" x2="29750" y2="83750"/>
                        <a14:foregroundMark x1="72625" y1="26875" x2="86500" y2="16375"/>
                        <a14:foregroundMark x1="88875" y1="21125" x2="93000" y2="29125"/>
                        <a14:foregroundMark x1="93000" y1="29125" x2="93000" y2="29375"/>
                        <a14:foregroundMark x1="88750" y1="28750" x2="93250" y2="32375"/>
                      </a14:backgroundRemoval>
                    </a14:imgEffect>
                  </a14:imgLayer>
                </a14:imgProps>
              </a:ext>
              <a:ext uri="{28A0092B-C50C-407E-A947-70E740481C1C}">
                <a14:useLocalDpi xmlns:a14="http://schemas.microsoft.com/office/drawing/2010/main" val="0"/>
              </a:ext>
            </a:extLst>
          </a:blip>
          <a:srcRect t="12821" b="9488"/>
          <a:stretch/>
        </p:blipFill>
        <p:spPr bwMode="auto">
          <a:xfrm>
            <a:off x="6546392" y="4333055"/>
            <a:ext cx="2323208" cy="1804954"/>
          </a:xfrm>
          <a:prstGeom prst="rect">
            <a:avLst/>
          </a:prstGeom>
          <a:noFill/>
          <a:ln>
            <a:noFill/>
          </a:ln>
          <a:extLst>
            <a:ext uri="{53640926-AAD7-44D8-BBD7-CCE9431645EC}">
              <a14:shadowObscured xmlns:a14="http://schemas.microsoft.com/office/drawing/2010/main"/>
            </a:ext>
          </a:extLst>
        </p:spPr>
      </p:pic>
      <p:sp>
        <p:nvSpPr>
          <p:cNvPr id="17" name="Rectangle 16">
            <a:extLst>
              <a:ext uri="{FF2B5EF4-FFF2-40B4-BE49-F238E27FC236}">
                <a16:creationId xmlns:a16="http://schemas.microsoft.com/office/drawing/2014/main" id="{0B5250F9-DBB0-1047-A1E7-660727194F6B}"/>
              </a:ext>
            </a:extLst>
          </p:cNvPr>
          <p:cNvSpPr/>
          <p:nvPr/>
        </p:nvSpPr>
        <p:spPr>
          <a:xfrm>
            <a:off x="6776309" y="6208447"/>
            <a:ext cx="2647240" cy="584775"/>
          </a:xfrm>
          <a:prstGeom prst="rect">
            <a:avLst/>
          </a:prstGeom>
        </p:spPr>
        <p:txBody>
          <a:bodyPr wrap="square">
            <a:spAutoFit/>
          </a:bodyPr>
          <a:lstStyle/>
          <a:p>
            <a:r>
              <a:rPr lang="it-IT" sz="1600" i="1" dirty="0">
                <a:solidFill>
                  <a:srgbClr val="000000"/>
                </a:solidFill>
                <a:latin typeface="Times New Roman" panose="02020603050405020304" pitchFamily="18" charset="0"/>
                <a:ea typeface="Calibri" panose="020F0502020204030204" pitchFamily="34" charset="0"/>
              </a:rPr>
              <a:t>Module Camera Raspberry Pi CSI 5MP 1080P 15 cm</a:t>
            </a:r>
          </a:p>
        </p:txBody>
      </p:sp>
    </p:spTree>
    <p:extLst>
      <p:ext uri="{BB962C8B-B14F-4D97-AF65-F5344CB8AC3E}">
        <p14:creationId xmlns:p14="http://schemas.microsoft.com/office/powerpoint/2010/main" val="1266647917"/>
      </p:ext>
    </p:extLst>
  </p:cSld>
  <p:clrMapOvr>
    <a:masterClrMapping/>
  </p:clrMapOvr>
  <p:transition spd="med">
    <p:pull/>
  </p:transition>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3671</TotalTime>
  <Words>2171</Words>
  <Application>Microsoft Office PowerPoint</Application>
  <PresentationFormat>Widescreen</PresentationFormat>
  <Paragraphs>216</Paragraphs>
  <Slides>34</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굴림체</vt:lpstr>
      <vt:lpstr>맑은 고딕</vt:lpstr>
      <vt:lpstr>Adobe Garamond Pro Bold</vt:lpstr>
      <vt:lpstr>Arial</vt:lpstr>
      <vt:lpstr>Calibri</vt:lpstr>
      <vt:lpstr>Calibri Light</vt:lpstr>
      <vt:lpstr>Cambria Math</vt:lpstr>
      <vt:lpstr>Symbol</vt:lpstr>
      <vt:lpstr>Times New Roman</vt:lpstr>
      <vt:lpstr>Wingdings</vt:lpstr>
      <vt:lpstr>1_Office 테마</vt:lpstr>
      <vt:lpstr>4_Office 테마</vt:lpstr>
      <vt:lpstr>5_Office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dc:creator>
  <cp:lastModifiedBy>Đào Minh Hiển</cp:lastModifiedBy>
  <cp:revision>211</cp:revision>
  <dcterms:created xsi:type="dcterms:W3CDTF">2023-09-20T16:01:53Z</dcterms:created>
  <dcterms:modified xsi:type="dcterms:W3CDTF">2024-05-31T06:44:12Z</dcterms:modified>
</cp:coreProperties>
</file>